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70" r:id="rId4"/>
    <p:sldId id="277" r:id="rId5"/>
    <p:sldId id="274" r:id="rId6"/>
    <p:sldId id="275" r:id="rId7"/>
    <p:sldId id="282" r:id="rId8"/>
    <p:sldId id="278" r:id="rId9"/>
    <p:sldId id="262" r:id="rId10"/>
    <p:sldId id="263" r:id="rId11"/>
    <p:sldId id="279" r:id="rId12"/>
    <p:sldId id="280" r:id="rId13"/>
    <p:sldId id="258" r:id="rId14"/>
    <p:sldId id="261" r:id="rId15"/>
    <p:sldId id="272" r:id="rId16"/>
    <p:sldId id="281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84" autoAdjust="0"/>
  </p:normalViewPr>
  <p:slideViewPr>
    <p:cSldViewPr>
      <p:cViewPr varScale="1">
        <p:scale>
          <a:sx n="74" d="100"/>
          <a:sy n="74" d="100"/>
        </p:scale>
        <p:origin x="-95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4807BB-AA71-4FB4-BE20-5F56151564BD}" type="datetimeFigureOut">
              <a:rPr lang="en-IE"/>
              <a:pPr>
                <a:defRPr/>
              </a:pPr>
              <a:t>13/11/2012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7BDE18-63BB-45EC-A16B-0190811B58E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50 years ago most men and almost half of women smoked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Nowadays, only 1 in 5 people smoke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Smoking is not normal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How have we achieved a cultural and social shift away from smoking?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F4A4B1-7508-4314-84FB-D6705CA3DC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50 years ago most men and almost half of women smoked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Nowadays, only 1 in 5 people smoke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Smoking is not normal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192261"/>
                </a:solidFill>
              </a:rPr>
              <a:t>How have we achieved a cultural and social shift away from smoking?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65B895-69A5-4F73-8937-C020A74160CC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mtClean="0"/>
              <a:t>Cigarette consumption in Western Europe has dropped from 50% to somewhere around 25% in the last 40 years.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37502-CC15-45FB-B5FD-2C3202F6C5CE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mtClean="0"/>
              <a:t>Cigarette consumption in Western Europe has dropped from 50% to somewhere around 25% in the last 40 years.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D4C948-6475-4708-9E20-074607AE2604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mtClean="0"/>
              <a:t>Cigarette consumption in Western Europe has dropped from 50% to somewhere around 25% in the last 40 years.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61BD8-5730-4456-9896-A6058DCAE7D7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mtClean="0"/>
              <a:t>Cigarette consumption in Western Europe has dropped from 50% to somewhere around 25% in the last 40 years.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E945E4-2BC9-4E9C-A93C-BE5B99FA14B4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mtClean="0"/>
              <a:t>Glamour and attractiveness linked to smoking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6083BA-4F6A-461B-823A-4DCF00B1B480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FEC1D-F18C-47EC-BDC7-098640358941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8999A-5CD9-46AF-B6F8-A4A2E990D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57CA0-E042-4D6A-AB76-5CF81E5E4C77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2CB1CE-BA56-46B8-A078-82FC0E703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0"/>
            <a:ext cx="65341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080EE1-9BB9-4D64-B383-EBF226863ABA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D8656D-93D9-4278-BE6C-3E64DB0B3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EB4B53-E088-4D99-A752-66655C2AE7D4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D6033-884C-4C0E-AB08-1E80C6077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62A63-88FA-4168-B6F6-2BB67A0217BC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C5BAE-520F-4BA8-8696-A0C562BD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7F730-6BAB-4D6C-8531-835A89C6DBD9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F6BB65-E6E4-4851-B1AA-9EC778A84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655A1-91C3-4050-A0D3-8A4D421454E5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84E6A-1979-4D3B-B0C8-180E0F060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B2FDCF-52C0-4AD2-A357-EA085CA80ADE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32F1B-B90F-4AAC-A5C3-1DB8B8249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934633-8F62-4B2F-9BF1-76B75AF90852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0B326-A629-4C4A-915E-38F1A99BC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9EBC4-B5C1-4D8F-817B-5D6407755F87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EE166-381F-4C16-930D-AE3055090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AA7D0C-8F7D-4FBA-97A3-39AB622EC2E7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960D7-47D0-406A-9A8B-371A02F04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2678-C74D-435D-B0E2-502627700EFE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3409D-3109-4CB7-9E8A-BA9494CBB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F878F-6C93-4F83-BA6A-C8EBBB63AB6A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31EAC-0073-4914-9CBE-354198D0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387DC-D38E-4D01-B123-69DD0FC19B08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F4B13-E306-493E-B279-4D686514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7B891-35DF-4741-8B0D-5AE62762A224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58A02-34AA-40DA-8F15-CF8DADF59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38A87-834F-4E4D-95E6-A42A3DCF3C22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3CBE7-43D8-48D9-A69E-F8532A48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EB0E9-4ED8-4F9D-A997-369FC651A5E7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808AB-B52B-42F0-BCC4-23F37C34D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ABC2C-E0F3-4D14-A982-653D6A7367A8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BD79A-4D8F-4459-BD81-EAFE667B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F1132B-934F-4581-8C97-1493355BA024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FA8B3-181E-4CF0-B81B-010FD4CD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EB06F-EACF-455B-8AB4-9D8BBFBF4BA7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3AC35-0BC9-4D97-9B5A-A45E12DC3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83D27-C59B-4D72-BB22-80D90894232F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229AA-F284-457B-B9C0-9876DC61B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0E6DC-33C4-4291-BC8A-3CC3161CBAB1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D6429-D7A6-44AA-8773-2D389B844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12EE93-A0D7-45CA-8C27-57023CAF4261}" type="datetimeFigureOut">
              <a:rPr lang="en-US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AACED3F-0415-41AC-8A62-41CDD8B581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485ED46-0650-429C-A423-C75A9B778DC6}" type="datetimeFigureOut">
              <a:rPr lang="en-US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BFFBB0-A5F7-412B-B536-F17B87DFAA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2390775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192261"/>
                </a:solidFill>
                <a:latin typeface="Trebuchet MS" pitchFamily="34" charset="0"/>
              </a:rPr>
              <a:t>Tobacco - the story so far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Proof change is possible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Kathleen O’Meara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Irish Cancer Society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1844675"/>
            <a:ext cx="35560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smtClean="0"/>
              <a:t>Global victories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421188"/>
          </a:xfrm>
        </p:spPr>
        <p:txBody>
          <a:bodyPr/>
          <a:lstStyle/>
          <a:p>
            <a:pPr lvl="1"/>
            <a:r>
              <a:rPr lang="en-IE" sz="4800" smtClean="0"/>
              <a:t>WHO FCTC</a:t>
            </a:r>
          </a:p>
          <a:p>
            <a:pPr lvl="1"/>
            <a:r>
              <a:rPr lang="en-IE" sz="4800" smtClean="0"/>
              <a:t>Plain packaging</a:t>
            </a:r>
          </a:p>
          <a:p>
            <a:pPr lvl="1"/>
            <a:r>
              <a:rPr lang="en-IE" sz="4800" smtClean="0"/>
              <a:t>Global coalitions built</a:t>
            </a:r>
          </a:p>
          <a:p>
            <a:pPr lvl="1"/>
            <a:r>
              <a:rPr lang="en-IE" sz="4800" smtClean="0"/>
              <a:t>Tobacco Products Directive…maybe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3033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5763" y="150813"/>
            <a:ext cx="8229600" cy="1143000"/>
          </a:xfrm>
        </p:spPr>
        <p:txBody>
          <a:bodyPr/>
          <a:lstStyle/>
          <a:p>
            <a:r>
              <a:rPr lang="en-IE" smtClean="0"/>
              <a:t>Challenges</a:t>
            </a:r>
          </a:p>
        </p:txBody>
      </p:sp>
      <p:sp>
        <p:nvSpPr>
          <p:cNvPr id="43011" name="Subtitle 2"/>
          <p:cNvSpPr>
            <a:spLocks noGrp="1"/>
          </p:cNvSpPr>
          <p:nvPr>
            <p:ph idx="1"/>
          </p:nvPr>
        </p:nvSpPr>
        <p:spPr>
          <a:xfrm>
            <a:off x="638175" y="170656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400" smtClean="0">
              <a:solidFill>
                <a:srgbClr val="19226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solidFill>
                <a:srgbClr val="19226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solidFill>
                <a:srgbClr val="19226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solidFill>
                <a:srgbClr val="19226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738" y="3833813"/>
            <a:ext cx="20129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64288" y="5062538"/>
            <a:ext cx="22129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192261"/>
                </a:solidFill>
                <a:latin typeface="Calibri" pitchFamily="34" charset="0"/>
              </a:rPr>
              <a:t>Quit support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995738"/>
            <a:ext cx="2692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963" y="5761038"/>
            <a:ext cx="359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000">
                <a:solidFill>
                  <a:srgbClr val="002060"/>
                </a:solidFill>
                <a:latin typeface="Calibri" pitchFamily="34" charset="0"/>
              </a:rPr>
              <a:t>Female smokers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8488" y="3590925"/>
            <a:ext cx="334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600">
                <a:solidFill>
                  <a:srgbClr val="002060"/>
                </a:solidFill>
                <a:latin typeface="Calibri" pitchFamily="34" charset="0"/>
              </a:rPr>
              <a:t>No National Tobacco Strategy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1888" y="4694238"/>
            <a:ext cx="2109787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11838" y="234950"/>
            <a:ext cx="3168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sz="3600">
                <a:solidFill>
                  <a:srgbClr val="002060"/>
                </a:solidFill>
                <a:latin typeface="Calibri" pitchFamily="34" charset="0"/>
              </a:rPr>
              <a:t>Departments not working together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9025" y="1962150"/>
            <a:ext cx="28114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963" y="234950"/>
            <a:ext cx="2403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192261"/>
                </a:solidFill>
                <a:latin typeface="Calibri" pitchFamily="34" charset="0"/>
              </a:rPr>
              <a:t>Tobacco industry </a:t>
            </a:r>
          </a:p>
          <a:p>
            <a:r>
              <a:rPr lang="en-US" sz="4000">
                <a:solidFill>
                  <a:srgbClr val="192261"/>
                </a:solidFill>
                <a:latin typeface="Calibri" pitchFamily="34" charset="0"/>
              </a:rPr>
              <a:t>profits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6838" y="1128713"/>
            <a:ext cx="167481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19588" y="1474788"/>
            <a:ext cx="1670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200">
                <a:solidFill>
                  <a:srgbClr val="002060"/>
                </a:solidFill>
                <a:latin typeface="Calibri" pitchFamily="34" charset="0"/>
              </a:rPr>
              <a:t>Tobacco industry tactics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35150"/>
            <a:ext cx="4879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357313"/>
            <a:ext cx="2566987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5925" y="3340100"/>
            <a:ext cx="32654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9800" y="4464050"/>
            <a:ext cx="35020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738188"/>
            <a:ext cx="24304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Not unlike…</a:t>
            </a:r>
          </a:p>
        </p:txBody>
      </p:sp>
      <p:sp>
        <p:nvSpPr>
          <p:cNvPr id="4608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z="1800" smtClean="0">
              <a:solidFill>
                <a:srgbClr val="192261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84175"/>
            <a:ext cx="29511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5413" y="696913"/>
            <a:ext cx="229711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341438"/>
            <a:ext cx="25860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119438"/>
            <a:ext cx="39084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3697288"/>
            <a:ext cx="38957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en-US" smtClean="0">
                <a:solidFill>
                  <a:srgbClr val="192261"/>
                </a:solidFill>
              </a:rPr>
              <a:t>Parallels between smoking and alcohol</a:t>
            </a:r>
            <a:endParaRPr lang="en-IE" smtClean="0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>
          <a:xfrm>
            <a:off x="179388" y="1628775"/>
            <a:ext cx="5329237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92261"/>
                </a:solidFill>
              </a:rPr>
              <a:t>Glamour, attractive, cool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National heritage </a:t>
            </a:r>
            <a:r>
              <a:rPr lang="en-US" smtClean="0">
                <a:solidFill>
                  <a:srgbClr val="192261"/>
                </a:solidFill>
              </a:rPr>
              <a:t>and culture</a:t>
            </a:r>
          </a:p>
          <a:p>
            <a:pPr eaLnBrk="1" hangingPunct="1"/>
            <a:r>
              <a:rPr lang="en-US" smtClean="0">
                <a:solidFill>
                  <a:srgbClr val="192261"/>
                </a:solidFill>
              </a:rPr>
              <a:t>Political connections</a:t>
            </a:r>
          </a:p>
          <a:p>
            <a:pPr eaLnBrk="1" hangingPunct="1"/>
            <a:r>
              <a:rPr lang="en-US" smtClean="0">
                <a:solidFill>
                  <a:srgbClr val="192261"/>
                </a:solidFill>
              </a:rPr>
              <a:t>Economic arguments</a:t>
            </a:r>
          </a:p>
          <a:p>
            <a:pPr eaLnBrk="1" hangingPunct="1"/>
            <a:r>
              <a:rPr lang="en-US" smtClean="0">
                <a:solidFill>
                  <a:srgbClr val="192261"/>
                </a:solidFill>
              </a:rPr>
              <a:t>Front groups</a:t>
            </a:r>
          </a:p>
          <a:p>
            <a:pPr eaLnBrk="1" hangingPunct="1"/>
            <a:r>
              <a:rPr lang="en-US" smtClean="0">
                <a:solidFill>
                  <a:srgbClr val="192261"/>
                </a:solidFill>
              </a:rPr>
              <a:t>‘Social’ smokers / drinkers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224088"/>
            <a:ext cx="439896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188913"/>
            <a:ext cx="33115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5400">
                <a:solidFill>
                  <a:schemeClr val="bg1"/>
                </a:solidFill>
                <a:latin typeface="Calibri" pitchFamily="34" charset="0"/>
              </a:rPr>
              <a:t>Change is possible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9175" y="14288"/>
            <a:ext cx="29527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IE" sz="6000">
                <a:solidFill>
                  <a:schemeClr val="bg1"/>
                </a:solidFill>
                <a:latin typeface="Calibri" pitchFamily="34" charset="0"/>
              </a:rPr>
              <a:t>See and be the change</a:t>
            </a:r>
          </a:p>
          <a:p>
            <a:endParaRPr lang="en-I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IE" smtClean="0"/>
          </a:p>
          <a:p>
            <a:pPr marL="0" indent="0" algn="ctr">
              <a:buFont typeface="Arial" charset="0"/>
              <a:buNone/>
            </a:pPr>
            <a:r>
              <a:rPr lang="en-IE" sz="800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IE" smtClean="0"/>
              <a:t>Where we’ve come from</a:t>
            </a:r>
          </a:p>
        </p:txBody>
      </p:sp>
      <p:pic>
        <p:nvPicPr>
          <p:cNvPr id="4" name="Picture 2" descr="http://gridskipper.com/assets/resources/2007/09/mad%20men%20guide%20to%20new%20yo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343025"/>
            <a:ext cx="47371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357563"/>
            <a:ext cx="42291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IE" smtClean="0"/>
              <a:t>Where we’ve come from</a:t>
            </a:r>
          </a:p>
        </p:txBody>
      </p:sp>
      <p:pic>
        <p:nvPicPr>
          <p:cNvPr id="2050" name="Picture 2" descr="http://media.treehugger.com/assets/images/2011/10/DoctorsSmokeCamels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54188"/>
            <a:ext cx="835977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067550" cy="1143000"/>
          </a:xfrm>
        </p:spPr>
        <p:txBody>
          <a:bodyPr/>
          <a:lstStyle/>
          <a:p>
            <a:r>
              <a:rPr lang="en-US" sz="4800" smtClean="0">
                <a:solidFill>
                  <a:srgbClr val="192261"/>
                </a:solidFill>
              </a:rPr>
              <a:t>A success story</a:t>
            </a:r>
            <a:endParaRPr lang="en-IE" sz="480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844675"/>
            <a:ext cx="61880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4794250"/>
            <a:ext cx="7632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4800">
                <a:latin typeface="Calibri" pitchFamily="34" charset="0"/>
              </a:rPr>
              <a:t>U.S. rate fallen from 45% in 1954 to 22% in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067550" cy="1143000"/>
          </a:xfrm>
        </p:spPr>
        <p:txBody>
          <a:bodyPr/>
          <a:lstStyle/>
          <a:p>
            <a:r>
              <a:rPr lang="en-US" sz="4800" smtClean="0">
                <a:solidFill>
                  <a:srgbClr val="192261"/>
                </a:solidFill>
              </a:rPr>
              <a:t>A success story</a:t>
            </a:r>
            <a:endParaRPr lang="en-IE" sz="480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137150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4400">
                <a:latin typeface="Calibri" pitchFamily="34" charset="0"/>
              </a:rPr>
              <a:t>U.K. rate fallen from 52% in 1974 to 22% in 2009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13428" b="-755"/>
          <a:stretch>
            <a:fillRect/>
          </a:stretch>
        </p:blipFill>
        <p:spPr bwMode="auto">
          <a:xfrm>
            <a:off x="2146300" y="1268413"/>
            <a:ext cx="492283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067550" cy="1008063"/>
          </a:xfrm>
        </p:spPr>
        <p:txBody>
          <a:bodyPr/>
          <a:lstStyle/>
          <a:p>
            <a:r>
              <a:rPr lang="en-IE" sz="4800" smtClean="0"/>
              <a:t>In Ireland smoking rate fallen to 24% thanks to…</a:t>
            </a:r>
          </a:p>
        </p:txBody>
      </p:sp>
      <p:pic>
        <p:nvPicPr>
          <p:cNvPr id="7170" name="Picture 2" descr="http://1.bp.blogspot.com/-iDWd3JTNcA0/TWOo3EszeWI/AAAAAAAAATQ/ILWycvdgsMY/s1600/michael_marti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088" y="1785938"/>
            <a:ext cx="300037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27325"/>
            <a:ext cx="33797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3013" y="5197475"/>
            <a:ext cx="1762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341438"/>
            <a:ext cx="2636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27763" y="1971675"/>
            <a:ext cx="28082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000">
                <a:latin typeface="Calibri" pitchFamily="34" charset="0"/>
              </a:rPr>
              <a:t>…And stakeholders working </a:t>
            </a:r>
            <a:r>
              <a:rPr lang="en-IE" sz="4000" b="1" u="sng">
                <a:latin typeface="Calibri" pitchFamily="34" charset="0"/>
              </a:rPr>
              <a:t>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1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4"/>
          <a:srcRect l="40558" t="16490" r="18384" b="11968"/>
          <a:stretch/>
        </p:blipFill>
        <p:spPr bwMode="auto">
          <a:xfrm>
            <a:off x="1139825" y="1412875"/>
            <a:ext cx="6913563" cy="46085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53640926-AAD7-44D8-BBD7-CCE9431645EC}"/>
          </a:extLst>
        </p:spPr>
      </p:pic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1547813" y="203200"/>
            <a:ext cx="7067550" cy="1143000"/>
          </a:xfrm>
        </p:spPr>
        <p:txBody>
          <a:bodyPr/>
          <a:lstStyle/>
          <a:p>
            <a:r>
              <a:rPr lang="en-US" sz="4800" smtClean="0">
                <a:solidFill>
                  <a:srgbClr val="192261"/>
                </a:solidFill>
              </a:rPr>
              <a:t>But…poor, young women smoke more</a:t>
            </a:r>
            <a:endParaRPr lang="en-IE" sz="4800" smtClean="0"/>
          </a:p>
        </p:txBody>
      </p:sp>
      <p:sp>
        <p:nvSpPr>
          <p:cNvPr id="2" name="Freeform 1"/>
          <p:cNvSpPr/>
          <p:nvPr/>
        </p:nvSpPr>
        <p:spPr>
          <a:xfrm>
            <a:off x="1635125" y="1155700"/>
            <a:ext cx="1403350" cy="930275"/>
          </a:xfrm>
          <a:custGeom>
            <a:avLst/>
            <a:gdLst>
              <a:gd name="connsiteX0" fmla="*/ 718492 w 1403189"/>
              <a:gd name="connsiteY0" fmla="*/ 67235 h 929794"/>
              <a:gd name="connsiteX1" fmla="*/ 180610 w 1403189"/>
              <a:gd name="connsiteY1" fmla="*/ 134471 h 929794"/>
              <a:gd name="connsiteX2" fmla="*/ 32692 w 1403189"/>
              <a:gd name="connsiteY2" fmla="*/ 605118 h 929794"/>
              <a:gd name="connsiteX3" fmla="*/ 745386 w 1403189"/>
              <a:gd name="connsiteY3" fmla="*/ 927847 h 929794"/>
              <a:gd name="connsiteX4" fmla="*/ 1390845 w 1403189"/>
              <a:gd name="connsiteY4" fmla="*/ 457200 h 929794"/>
              <a:gd name="connsiteX5" fmla="*/ 153716 w 1403189"/>
              <a:gd name="connsiteY5" fmla="*/ 0 h 929794"/>
              <a:gd name="connsiteX6" fmla="*/ 153716 w 1403189"/>
              <a:gd name="connsiteY6" fmla="*/ 0 h 929794"/>
              <a:gd name="connsiteX7" fmla="*/ 153716 w 1403189"/>
              <a:gd name="connsiteY7" fmla="*/ 0 h 929794"/>
              <a:gd name="connsiteX8" fmla="*/ 153716 w 1403189"/>
              <a:gd name="connsiteY8" fmla="*/ 0 h 9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189" h="929794">
                <a:moveTo>
                  <a:pt x="718492" y="67235"/>
                </a:moveTo>
                <a:cubicBezTo>
                  <a:pt x="506701" y="56029"/>
                  <a:pt x="294910" y="44824"/>
                  <a:pt x="180610" y="134471"/>
                </a:cubicBezTo>
                <a:cubicBezTo>
                  <a:pt x="66310" y="224118"/>
                  <a:pt x="-61437" y="472889"/>
                  <a:pt x="32692" y="605118"/>
                </a:cubicBezTo>
                <a:cubicBezTo>
                  <a:pt x="126821" y="737347"/>
                  <a:pt x="519027" y="952500"/>
                  <a:pt x="745386" y="927847"/>
                </a:cubicBezTo>
                <a:cubicBezTo>
                  <a:pt x="971745" y="903194"/>
                  <a:pt x="1489457" y="611841"/>
                  <a:pt x="1390845" y="457200"/>
                </a:cubicBezTo>
                <a:cubicBezTo>
                  <a:pt x="1292233" y="302559"/>
                  <a:pt x="153716" y="0"/>
                  <a:pt x="153716" y="0"/>
                </a:cubicBezTo>
                <a:lnTo>
                  <a:pt x="153716" y="0"/>
                </a:lnTo>
                <a:lnTo>
                  <a:pt x="153716" y="0"/>
                </a:lnTo>
                <a:lnTo>
                  <a:pt x="153716" y="0"/>
                </a:lnTo>
              </a:path>
            </a:pathLst>
          </a:custGeom>
          <a:noFill/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14338" y="104775"/>
            <a:ext cx="8229600" cy="1143000"/>
          </a:xfrm>
        </p:spPr>
        <p:txBody>
          <a:bodyPr/>
          <a:lstStyle/>
          <a:p>
            <a:r>
              <a:rPr lang="en-IE" smtClean="0"/>
              <a:t>The road to success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47775"/>
            <a:ext cx="30638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489200"/>
            <a:ext cx="24241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338" y="3260725"/>
            <a:ext cx="2736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400">
                <a:latin typeface="Calibri" pitchFamily="34" charset="0"/>
              </a:rPr>
              <a:t>Legislation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0463" y="1196975"/>
            <a:ext cx="2832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3200">
                <a:latin typeface="Calibri" pitchFamily="34" charset="0"/>
              </a:rPr>
              <a:t>Prioritisation of Public Health Policy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3" y="4262438"/>
            <a:ext cx="3424237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5938" y="6172200"/>
            <a:ext cx="3887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3200">
                <a:latin typeface="Calibri" pitchFamily="34" charset="0"/>
              </a:rPr>
              <a:t>Political Champions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793875"/>
            <a:ext cx="27590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1700" y="3738563"/>
            <a:ext cx="2820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>
                <a:latin typeface="Calibri" pitchFamily="34" charset="0"/>
              </a:rPr>
              <a:t>Coalition Building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4184650"/>
            <a:ext cx="28511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6246813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200">
                <a:latin typeface="Calibri" pitchFamily="34" charset="0"/>
              </a:rPr>
              <a:t>New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smtClean="0"/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E" sz="4800" smtClean="0"/>
              <a:t>Ban on smoking in workplaces</a:t>
            </a:r>
          </a:p>
          <a:p>
            <a:pPr lvl="1"/>
            <a:r>
              <a:rPr lang="en-IE" sz="4800" smtClean="0"/>
              <a:t>Display ban</a:t>
            </a:r>
          </a:p>
          <a:p>
            <a:pPr lvl="1"/>
            <a:r>
              <a:rPr lang="en-IE" sz="4800" smtClean="0"/>
              <a:t>10-packs banned</a:t>
            </a:r>
          </a:p>
          <a:p>
            <a:pPr lvl="1"/>
            <a:r>
              <a:rPr lang="en-IE" sz="4800" smtClean="0"/>
              <a:t>Graphic warnings</a:t>
            </a:r>
          </a:p>
          <a:p>
            <a:pPr lvl="1"/>
            <a:r>
              <a:rPr lang="en-IE" sz="4800" smtClean="0"/>
              <a:t>And more….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133600"/>
            <a:ext cx="35147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315</Words>
  <Application>Microsoft Office PowerPoint</Application>
  <PresentationFormat>On-screen Show (4:3)</PresentationFormat>
  <Paragraphs>73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24</vt:i4>
      </vt:variant>
      <vt:variant>
        <vt:lpstr>Slide Titles</vt:lpstr>
      </vt:variant>
      <vt:variant>
        <vt:i4>16</vt:i4>
      </vt:variant>
    </vt:vector>
  </HeadingPairs>
  <TitlesOfParts>
    <vt:vector size="43" baseType="lpstr">
      <vt:lpstr>Calibri</vt:lpstr>
      <vt:lpstr>Arial</vt:lpstr>
      <vt:lpstr>Trebuchet MS</vt:lpstr>
      <vt:lpstr>1_Office Theme</vt:lpstr>
      <vt:lpstr>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Tobacco - the story so far</vt:lpstr>
      <vt:lpstr>Where we’ve come from</vt:lpstr>
      <vt:lpstr>Where we’ve come from</vt:lpstr>
      <vt:lpstr>A success story</vt:lpstr>
      <vt:lpstr>A success story</vt:lpstr>
      <vt:lpstr>In Ireland smoking rate fallen to 24% thanks to…</vt:lpstr>
      <vt:lpstr>But…poor, young women smoke more</vt:lpstr>
      <vt:lpstr>The road to success</vt:lpstr>
      <vt:lpstr>Legislation</vt:lpstr>
      <vt:lpstr>Global victories</vt:lpstr>
      <vt:lpstr>Challenges</vt:lpstr>
      <vt:lpstr>Slide 12</vt:lpstr>
      <vt:lpstr>Not unlike…</vt:lpstr>
      <vt:lpstr>Parallels between smoking and alcohol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Tobacco Story So Far</dc:title>
  <dc:creator>Rachel Morrogh</dc:creator>
  <cp:lastModifiedBy>Andy</cp:lastModifiedBy>
  <cp:revision>32</cp:revision>
  <dcterms:created xsi:type="dcterms:W3CDTF">2012-10-22T10:11:24Z</dcterms:created>
  <dcterms:modified xsi:type="dcterms:W3CDTF">2012-11-13T23:35:14Z</dcterms:modified>
</cp:coreProperties>
</file>