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Default Extension="package" ContentType="application/vnd.openxmlformats-officedocument.package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9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7" r:id="rId10"/>
    <p:sldId id="266" r:id="rId11"/>
    <p:sldId id="268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7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2007_Workbook1.package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E"/>
  <c:chart>
    <c:plotArea>
      <c:layout>
        <c:manualLayout>
          <c:layoutTarget val="inner"/>
          <c:xMode val="edge"/>
          <c:yMode val="edge"/>
          <c:x val="0.17569557168180919"/>
          <c:y val="2.9890689376782568E-2"/>
          <c:w val="0.81650047733142761"/>
          <c:h val="0.65468011164665163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Moderate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</c:spPr>
          <c:dLbls>
            <c:dLbl>
              <c:idx val="0"/>
              <c:layout>
                <c:manualLayout>
                  <c:x val="-1.5607901973527035E-2"/>
                  <c:y val="-7.2480531082543794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9.3647411841162268E-3"/>
                  <c:y val="0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7.8039509867635377E-3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9.3647411841162268E-3"/>
                  <c:y val="0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7.8039509867635377E-3"/>
                  <c:y val="-1.6912123919260204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399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10%</c:v>
                </c:pt>
                <c:pt idx="1">
                  <c:v>25%</c:v>
                </c:pt>
                <c:pt idx="2">
                  <c:v>40p</c:v>
                </c:pt>
                <c:pt idx="3">
                  <c:v>50p</c:v>
                </c:pt>
                <c:pt idx="4">
                  <c:v>60p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3.500000000000001E-2</c:v>
                </c:pt>
                <c:pt idx="1">
                  <c:v>8.8000000000000023E-2</c:v>
                </c:pt>
                <c:pt idx="2">
                  <c:v>1.2E-2</c:v>
                </c:pt>
                <c:pt idx="3">
                  <c:v>3.7999999999999999E-2</c:v>
                </c:pt>
                <c:pt idx="4">
                  <c:v>7.3999999999999996E-2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Hazardous</c:v>
                </c:pt>
              </c:strCache>
            </c:strRef>
          </c:tx>
          <c:spPr>
            <a:solidFill>
              <a:srgbClr val="FFFF33"/>
            </a:solidFill>
          </c:spPr>
          <c:dLbls>
            <c:dLbl>
              <c:idx val="0"/>
              <c:layout>
                <c:manualLayout>
                  <c:x val="-7.8039509867635377E-3"/>
                  <c:y val="-2.4160177027514559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1.8729482368232516E-2"/>
                  <c:y val="-2.4160177027514559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1.5607901973527041E-3"/>
                  <c:y val="-7.2480531082543794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1.0925531381469001E-2"/>
                  <c:y val="0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1.0925531381469001E-2"/>
                  <c:y val="-2.4160177027514492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399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10%</c:v>
                </c:pt>
                <c:pt idx="1">
                  <c:v>25%</c:v>
                </c:pt>
                <c:pt idx="2">
                  <c:v>40p</c:v>
                </c:pt>
                <c:pt idx="3">
                  <c:v>50p</c:v>
                </c:pt>
                <c:pt idx="4">
                  <c:v>60p</c:v>
                </c:pt>
              </c:strCache>
            </c:strRef>
          </c:cat>
          <c:val>
            <c:numRef>
              <c:f>Sheet1!$C$2:$C$6</c:f>
              <c:numCache>
                <c:formatCode>0.0%</c:formatCode>
                <c:ptCount val="5"/>
                <c:pt idx="0">
                  <c:v>4.5000000000000005E-2</c:v>
                </c:pt>
                <c:pt idx="1">
                  <c:v>0.11600000000000002</c:v>
                </c:pt>
                <c:pt idx="2">
                  <c:v>1.4E-2</c:v>
                </c:pt>
                <c:pt idx="3">
                  <c:v>5.3999999999999999E-2</c:v>
                </c:pt>
                <c:pt idx="4">
                  <c:v>0.10900000000000001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Harmful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</c:spPr>
          <c:dLbls>
            <c:dLbl>
              <c:idx val="0"/>
              <c:layout>
                <c:manualLayout>
                  <c:x val="1.7168692170879671E-2"/>
                  <c:y val="-2.4160177027514559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1.2486321578821626E-2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399">
                    <a:solidFill>
                      <a:srgbClr val="002060"/>
                    </a:solidFill>
                  </a:defRPr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10%</c:v>
                </c:pt>
                <c:pt idx="1">
                  <c:v>25%</c:v>
                </c:pt>
                <c:pt idx="2">
                  <c:v>40p</c:v>
                </c:pt>
                <c:pt idx="3">
                  <c:v>50p</c:v>
                </c:pt>
                <c:pt idx="4">
                  <c:v>60p</c:v>
                </c:pt>
              </c:strCache>
            </c:strRef>
          </c:cat>
          <c:val>
            <c:numRef>
              <c:f>Sheet1!$D$2:$D$6</c:f>
              <c:numCache>
                <c:formatCode>0.0%</c:formatCode>
                <c:ptCount val="5"/>
                <c:pt idx="0">
                  <c:v>4.5000000000000005E-2</c:v>
                </c:pt>
                <c:pt idx="1">
                  <c:v>0.11700000000000002</c:v>
                </c:pt>
                <c:pt idx="2">
                  <c:v>4.3999999999999997E-2</c:v>
                </c:pt>
                <c:pt idx="3">
                  <c:v>0.10100000000000002</c:v>
                </c:pt>
                <c:pt idx="4">
                  <c:v>0.16400000000000001</c:v>
                </c:pt>
              </c:numCache>
            </c:numRef>
          </c:val>
        </c:ser>
        <c:axId val="41003648"/>
        <c:axId val="41009920"/>
      </c:barChart>
      <c:catAx>
        <c:axId val="4100364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599" b="1" i="0" u="none" strike="noStrike" baseline="0">
                    <a:solidFill>
                      <a:srgbClr val="FFFFFF"/>
                    </a:solidFill>
                    <a:latin typeface="TUOS Blake"/>
                    <a:ea typeface="TUOS Blake"/>
                    <a:cs typeface="TUOS Blake"/>
                  </a:defRPr>
                </a:pPr>
                <a:r>
                  <a:t>General price increase</a:t>
                </a:r>
              </a:p>
            </c:rich>
          </c:tx>
          <c:layout>
            <c:manualLayout>
              <c:xMode val="edge"/>
              <c:yMode val="edge"/>
              <c:x val="0.2046325095117042"/>
              <c:y val="0.7952922284287115"/>
            </c:manualLayout>
          </c:layout>
        </c:title>
        <c:numFmt formatCode="General" sourceLinked="1"/>
        <c:tickLblPos val="nextTo"/>
        <c:spPr>
          <a:ln>
            <a:solidFill>
              <a:srgbClr val="DADADA">
                <a:lumMod val="10000"/>
              </a:srgbClr>
            </a:solidFill>
          </a:ln>
        </c:spPr>
        <c:crossAx val="41009920"/>
        <c:crosses val="autoZero"/>
        <c:lblAlgn val="ctr"/>
        <c:lblOffset val="100"/>
      </c:catAx>
      <c:valAx>
        <c:axId val="41009920"/>
        <c:scaling>
          <c:orientation val="minMax"/>
        </c:scaling>
        <c:axPos val="l"/>
        <c:majorGridlines>
          <c:spPr>
            <a:ln>
              <a:solidFill>
                <a:schemeClr val="accent4">
                  <a:lumMod val="10000"/>
                </a:schemeClr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1799" b="1" i="0" u="none" strike="noStrike" baseline="0">
                    <a:solidFill>
                      <a:srgbClr val="FFFFFF"/>
                    </a:solidFill>
                    <a:latin typeface="TUOS Blake"/>
                    <a:ea typeface="TUOS Blake"/>
                    <a:cs typeface="TUOS Blake"/>
                  </a:defRPr>
                </a:pPr>
                <a:r>
                  <a:t>Reduction in consumption</a:t>
                </a:r>
              </a:p>
            </c:rich>
          </c:tx>
          <c:layout>
            <c:manualLayout>
              <c:xMode val="edge"/>
              <c:yMode val="edge"/>
              <c:x val="4.8511512379176471E-3"/>
              <c:y val="0.13630627902281445"/>
            </c:manualLayout>
          </c:layout>
        </c:title>
        <c:numFmt formatCode="0.0%" sourceLinked="0"/>
        <c:tickLblPos val="nextTo"/>
        <c:spPr>
          <a:ln>
            <a:solidFill>
              <a:srgbClr val="DADADA">
                <a:lumMod val="10000"/>
              </a:srgbClr>
            </a:solidFill>
          </a:ln>
        </c:spPr>
        <c:crossAx val="41003648"/>
        <c:crosses val="autoZero"/>
        <c:crossBetween val="between"/>
        <c:majorUnit val="4.0000000000000022E-2"/>
        <c:minorUnit val="2.0000000000000011E-2"/>
      </c:valAx>
      <c:spPr>
        <a:solidFill>
          <a:schemeClr val="tx1"/>
        </a:solidFill>
      </c:spPr>
    </c:plotArea>
    <c:legend>
      <c:legendPos val="b"/>
      <c:layout>
        <c:manualLayout>
          <c:xMode val="edge"/>
          <c:yMode val="edge"/>
          <c:wMode val="edge"/>
          <c:hMode val="edge"/>
          <c:x val="0.26395325121825081"/>
          <c:y val="0.89149935317914342"/>
          <c:w val="0.7891135601574315"/>
          <c:h val="0.95409572200910819"/>
        </c:manualLayout>
      </c:layout>
      <c:spPr>
        <a:solidFill>
          <a:srgbClr val="FFFFFF"/>
        </a:solidFill>
      </c:spPr>
      <c:txPr>
        <a:bodyPr/>
        <a:lstStyle/>
        <a:p>
          <a:pPr>
            <a:defRPr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799"/>
      </a:pPr>
      <a:endParaRPr lang="en-US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0.61062</cdr:x>
      <cdr:y>0.79452</cdr:y>
    </cdr:from>
    <cdr:to>
      <cdr:x>0.88496</cdr:x>
      <cdr:y>0.86992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968552" y="4176464"/>
          <a:ext cx="2232283" cy="396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n-GB" sz="1600" b="1" dirty="0" smtClean="0">
              <a:solidFill>
                <a:schemeClr val="tx1"/>
              </a:solidFill>
            </a:rPr>
            <a:t>Minimum unit price</a:t>
          </a:r>
          <a:endParaRPr lang="en-GB" sz="1600" b="1" dirty="0">
            <a:solidFill>
              <a:schemeClr val="tx1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70FDB06-BB3E-40BB-AF74-31314EBB7717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5238D05-FA07-44AA-A14A-45B5F58AB8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C20A223-CD98-46BF-B6AB-4C4393AFDF23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561166-FE7B-4C1E-B4C5-CB6E95D81BA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891B9C5-C6BF-4CA5-B41E-DCBC53FC252A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C7D288-B601-4413-8015-0D6E662DEF4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Minimum unit price starts to have substantial effects above 40p per unit.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r>
              <a:rPr lang="en-GB" smtClean="0"/>
              <a:t>Stopping off-trade discounting is only has a modest effect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1B5C61-6A9D-4883-A414-76ECD71BBD44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1FFC36-636F-4291-B24E-1F8541E3D4BE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Harm reduction from pricing policies is seen for all drinker types but greatest effects are seen for hazardous and harmful drinkers. 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r>
              <a:rPr lang="en-GB" smtClean="0"/>
              <a:t>Pricing policies set at too low a level have minimal benefit even for those drinking at harmful levels.  </a:t>
            </a:r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883B1CA-0129-4DC4-A67F-F2317D571213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smtClean="0"/>
              <a:t>Minimum unit price starts to have substantial effects above 40p per unit.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  <a:p>
            <a:pPr eaLnBrk="1" hangingPunct="1">
              <a:spcBef>
                <a:spcPct val="0"/>
              </a:spcBef>
            </a:pPr>
            <a:r>
              <a:rPr lang="en-GB" smtClean="0"/>
              <a:t>Stopping off-trade discounting is only has a modest effect</a:t>
            </a:r>
          </a:p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EC66A42-7C53-4A97-AC22-D04D9EEDC025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107450-0319-4DF6-A81E-BF0984B23ACF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1372ED9-5A6B-43E8-8A7D-1DCC562BCD38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7BCE19-20A2-4711-9ECD-228AA76E160E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51C3B1-4DB5-4F2E-AA46-F091EB164F7B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ACACA91-4B3A-4E4F-8B50-C9AC38D9BDCA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GB">
              <a:cs typeface="Arial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2BEDEB9-8C60-4A99-A8C4-B33B440DA40E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373BDB-C37D-4F0A-B6DC-A46FFAB46D06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C48888-8854-4328-B74E-6C3FB283E662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058D2E-6D1C-481A-9B23-8D1862FAA53B}" type="slidenum">
              <a:rPr lang="en-GB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GB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colour logo for blue powerpoint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75600" y="6165850"/>
            <a:ext cx="11334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241935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09800"/>
            <a:ext cx="8229600" cy="1828800"/>
          </a:xfrm>
        </p:spPr>
        <p:txBody>
          <a:bodyPr anchor="ctr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876800"/>
            <a:ext cx="8229600" cy="1066800"/>
          </a:xfrm>
        </p:spPr>
        <p:txBody>
          <a:bodyPr/>
          <a:lstStyle>
            <a:lvl1pPr marL="0" indent="0">
              <a:spcBef>
                <a:spcPct val="0"/>
              </a:spcBef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7010400" y="152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800">
                <a:solidFill>
                  <a:srgbClr val="FFFFFF"/>
                </a:solidFill>
                <a:latin typeface="TUOS Stephenson" pitchFamily="-128" charset="0"/>
                <a:cs typeface="+mn-cs"/>
              </a:defRPr>
            </a:lvl1pPr>
          </a:lstStyle>
          <a:p>
            <a:pPr>
              <a:defRPr/>
            </a:pPr>
            <a:fld id="{E19D0D14-CD61-4B77-AAB3-DA830669BC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Rectangle 18"/>
          <p:cNvSpPr>
            <a:spLocks noGrp="1" noChangeArrowheads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49D2E9-F25C-46BF-B34B-B83A74790347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8" name="Rectangle 1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B9D953-CDB8-4C7C-A221-ACD3BD865001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371600"/>
            <a:ext cx="2057400" cy="4724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371600"/>
            <a:ext cx="6019800" cy="4724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A4879-4E05-4094-8205-E6FA6B582DCA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229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23622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40386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4A2E4D-A78C-44CB-8F09-C48A90D2B5D8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A016D-A2FE-4966-8664-82882D499BA4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C99FA-CA8D-4607-A66F-67F2F20AA26E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362200"/>
            <a:ext cx="40386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FBE909-4813-435F-9EF6-F3A7970FA445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E89BF-053D-4C9C-BC64-81C1FE17B975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7729A6-0025-47D6-85BA-0CF530FA2AB9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94538-5BA9-4FF1-ABC6-556E023E11E6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349377-6BEE-449D-AD35-B5A0E9D8A3B7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E4D2B-1A40-410C-845F-45B01E4C47BD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3716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362200"/>
            <a:ext cx="82296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5532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ABA3DE-B36C-49FC-8E4B-E8F0C0E702EE}" type="datetimeFigureOut">
              <a:rPr lang="en-GB"/>
              <a:pPr>
                <a:defRPr/>
              </a:pPr>
              <a:t>13/11/2012</a:t>
            </a:fld>
            <a:endParaRPr lang="en-GB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71600" y="6553200"/>
            <a:ext cx="518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00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1030" name="Picture 31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241935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colour logo for blue powerpoint.GIF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7975600" y="6165850"/>
            <a:ext cx="11334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  <p:sldLayoutId id="2147483688" r:id="rId12"/>
  </p:sldLayoutIdLst>
  <p:txStyles>
    <p:titleStyle>
      <a:lvl1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2pPr>
      <a:lvl3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3pPr>
      <a:lvl4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4pPr>
      <a:lvl5pPr algn="l" rtl="0" eaLnBrk="0" fontAlgn="base" hangingPunct="0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UOS Stephenson" pitchFamily="-128" charset="0"/>
        </a:defRPr>
      </a:lvl9pPr>
    </p:titleStyle>
    <p:bodyStyle>
      <a:lvl1pPr marL="342900" indent="-342900" algn="l" rtl="0" eaLnBrk="0" fontAlgn="base" hangingPunct="0">
        <a:spcBef>
          <a:spcPct val="30000"/>
        </a:spcBef>
        <a:spcAft>
          <a:spcPct val="0"/>
        </a:spcAft>
        <a:buChar char="•"/>
        <a:defRPr sz="32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30000"/>
        </a:spcBef>
        <a:spcAft>
          <a:spcPct val="0"/>
        </a:spcAft>
        <a:buFont typeface="TUOS Stephenson"/>
        <a:buChar char="•"/>
        <a:defRPr sz="28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24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Font typeface="TUOS Stephenson"/>
        <a:defRPr sz="1400">
          <a:solidFill>
            <a:schemeClr val="bg2"/>
          </a:solidFill>
          <a:latin typeface="+mn-lt"/>
        </a:defRPr>
      </a:lvl4pPr>
      <a:lvl5pPr marL="2057400" indent="-228600" algn="l" rtl="0" eaLnBrk="0" fontAlgn="base" hangingPunct="0">
        <a:lnSpc>
          <a:spcPct val="140000"/>
        </a:lnSpc>
        <a:spcBef>
          <a:spcPct val="20000"/>
        </a:spcBef>
        <a:spcAft>
          <a:spcPct val="0"/>
        </a:spcAft>
        <a:buFont typeface="TUOS Stephenson"/>
        <a:buChar char="•"/>
        <a:defRPr sz="900">
          <a:solidFill>
            <a:schemeClr val="bg2"/>
          </a:solidFill>
          <a:latin typeface="+mn-lt"/>
        </a:defRPr>
      </a:lvl5pPr>
      <a:lvl6pPr marL="25146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6pPr>
      <a:lvl7pPr marL="29718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7pPr>
      <a:lvl8pPr marL="34290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8pPr>
      <a:lvl9pPr marL="3886200" indent="-228600" algn="l" rtl="0" eaLnBrk="1" fontAlgn="base" hangingPunct="1">
        <a:lnSpc>
          <a:spcPct val="140000"/>
        </a:lnSpc>
        <a:spcBef>
          <a:spcPct val="20000"/>
        </a:spcBef>
        <a:spcAft>
          <a:spcPct val="0"/>
        </a:spcAft>
        <a:buFont typeface="TUOS Stephenson" pitchFamily="-128" charset="0"/>
        <a:buChar char="•"/>
        <a:defRPr sz="900">
          <a:solidFill>
            <a:schemeClr val="bg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Footer Placeholder 1"/>
          <p:cNvSpPr txBox="1">
            <a:spLocks noGrp="1"/>
          </p:cNvSpPr>
          <p:nvPr/>
        </p:nvSpPr>
        <p:spPr bwMode="auto">
          <a:xfrm>
            <a:off x="3779838" y="6553200"/>
            <a:ext cx="5181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GB" sz="1000">
                <a:solidFill>
                  <a:srgbClr val="FFFFFF"/>
                </a:solidFill>
                <a:latin typeface="TUOS Blake"/>
              </a:rPr>
              <a:t>© The University of Sheffield</a:t>
            </a:r>
            <a:endParaRPr lang="en-US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50825" y="876300"/>
            <a:ext cx="8591550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5000" lnSpcReduction="20000"/>
          </a:bodyPr>
          <a:lstStyle/>
          <a:p>
            <a:pPr eaLnBrk="0" hangingPunct="0">
              <a:defRPr/>
            </a:pPr>
            <a:r>
              <a:rPr lang="en-US" sz="4400" dirty="0">
                <a:latin typeface="Arial" pitchFamily="34" charset="0"/>
                <a:cs typeface="+mn-cs"/>
              </a:rPr>
              <a:t>The impact of minimum pricing:</a:t>
            </a:r>
          </a:p>
          <a:p>
            <a:pPr eaLnBrk="0" hangingPunct="0">
              <a:defRPr/>
            </a:pPr>
            <a:r>
              <a:rPr lang="en-US" sz="4400" dirty="0">
                <a:latin typeface="Arial" pitchFamily="34" charset="0"/>
                <a:cs typeface="+mn-cs"/>
              </a:rPr>
              <a:t>Evidence from the Sheffield Alcohol Policy Model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50825" y="2420938"/>
            <a:ext cx="79597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spcBef>
                <a:spcPct val="20000"/>
              </a:spcBef>
            </a:pPr>
            <a:r>
              <a:rPr lang="en-GB" sz="2000" b="1">
                <a:solidFill>
                  <a:schemeClr val="bg2"/>
                </a:solidFill>
                <a:latin typeface="TUOS Blake"/>
              </a:rPr>
              <a:t>Dr. John Holmes </a:t>
            </a:r>
          </a:p>
          <a:p>
            <a:pPr eaLnBrk="0" hangingPunct="0">
              <a:spcBef>
                <a:spcPct val="20000"/>
              </a:spcBef>
            </a:pPr>
            <a:r>
              <a:rPr lang="en-GB" sz="2000" b="1">
                <a:solidFill>
                  <a:schemeClr val="bg2"/>
                </a:solidFill>
                <a:latin typeface="TUOS Blake"/>
              </a:rPr>
              <a:t>Prof. Alan Brennan</a:t>
            </a:r>
          </a:p>
          <a:p>
            <a:pPr eaLnBrk="0" hangingPunct="0">
              <a:spcBef>
                <a:spcPct val="20000"/>
              </a:spcBef>
            </a:pPr>
            <a:endParaRPr lang="en-GB" sz="1600" b="1">
              <a:solidFill>
                <a:schemeClr val="bg2"/>
              </a:solidFill>
              <a:latin typeface="TUOS Blake"/>
            </a:endParaRPr>
          </a:p>
          <a:p>
            <a:pPr eaLnBrk="0" hangingPunct="0">
              <a:spcBef>
                <a:spcPct val="20000"/>
              </a:spcBef>
            </a:pPr>
            <a:r>
              <a:rPr lang="en-GB" sz="1600" b="1">
                <a:solidFill>
                  <a:schemeClr val="bg2"/>
                </a:solidFill>
                <a:latin typeface="TUOS Blake"/>
              </a:rPr>
              <a:t>Prof Petra Meier</a:t>
            </a:r>
          </a:p>
          <a:p>
            <a:pPr eaLnBrk="0" hangingPunct="0">
              <a:spcBef>
                <a:spcPct val="20000"/>
              </a:spcBef>
            </a:pPr>
            <a:r>
              <a:rPr lang="en-GB" sz="1600" b="1">
                <a:solidFill>
                  <a:schemeClr val="bg2"/>
                </a:solidFill>
                <a:latin typeface="TUOS Blake"/>
              </a:rPr>
              <a:t>Dr Yang Meng</a:t>
            </a:r>
          </a:p>
          <a:p>
            <a:pPr eaLnBrk="0" hangingPunct="0">
              <a:spcBef>
                <a:spcPct val="20000"/>
              </a:spcBef>
            </a:pPr>
            <a:r>
              <a:rPr lang="en-GB" sz="1600" b="1">
                <a:solidFill>
                  <a:schemeClr val="bg2"/>
                </a:solidFill>
                <a:latin typeface="TUOS Blake"/>
              </a:rPr>
              <a:t>Dr Robin Purshouse </a:t>
            </a:r>
          </a:p>
          <a:p>
            <a:pPr eaLnBrk="0" hangingPunct="0">
              <a:spcBef>
                <a:spcPct val="20000"/>
              </a:spcBef>
            </a:pPr>
            <a:r>
              <a:rPr lang="en-GB" sz="2000" b="1">
                <a:solidFill>
                  <a:schemeClr val="bg2"/>
                </a:solidFill>
                <a:latin typeface="TUOS Blake"/>
              </a:rPr>
              <a:t>School of Health and Related Research </a:t>
            </a:r>
          </a:p>
          <a:p>
            <a:pPr eaLnBrk="0" hangingPunct="0">
              <a:spcBef>
                <a:spcPct val="20000"/>
              </a:spcBef>
            </a:pPr>
            <a:r>
              <a:rPr lang="en-GB" sz="2000" b="1">
                <a:solidFill>
                  <a:schemeClr val="bg2"/>
                </a:solidFill>
                <a:latin typeface="TUOS Blake"/>
              </a:rPr>
              <a:t>University </a:t>
            </a:r>
            <a:r>
              <a:rPr lang="en-GB" sz="2000" b="1">
                <a:latin typeface="TUOS Blake"/>
              </a:rPr>
              <a:t>of Sheffield</a:t>
            </a:r>
          </a:p>
          <a:p>
            <a:pPr eaLnBrk="0" hangingPunct="0">
              <a:spcBef>
                <a:spcPct val="20000"/>
              </a:spcBef>
            </a:pPr>
            <a:endParaRPr lang="en-GB" sz="2000" b="1">
              <a:latin typeface="TUOS Blake"/>
            </a:endParaRPr>
          </a:p>
          <a:p>
            <a:pPr eaLnBrk="0" hangingPunct="0">
              <a:spcBef>
                <a:spcPct val="20000"/>
              </a:spcBef>
            </a:pPr>
            <a:r>
              <a:rPr lang="en-GB" sz="2000" b="1">
                <a:latin typeface="TUOS Blake"/>
              </a:rPr>
              <a:t>Email: </a:t>
            </a:r>
            <a:r>
              <a:rPr lang="en-GB" sz="2000" b="1" u="sng">
                <a:solidFill>
                  <a:schemeClr val="tx2"/>
                </a:solidFill>
                <a:latin typeface="TUOS Blake"/>
              </a:rPr>
              <a:t>john.holmes@sheffield.ac.uk</a:t>
            </a:r>
            <a:r>
              <a:rPr lang="en-GB" sz="2000" b="1">
                <a:latin typeface="TUOS Blake"/>
              </a:rPr>
              <a:t> </a:t>
            </a:r>
          </a:p>
          <a:p>
            <a:pPr eaLnBrk="0" hangingPunct="0">
              <a:spcBef>
                <a:spcPct val="20000"/>
              </a:spcBef>
            </a:pPr>
            <a:r>
              <a:rPr lang="en-GB" sz="1600">
                <a:solidFill>
                  <a:schemeClr val="bg2"/>
                </a:solidFill>
                <a:latin typeface="TUOS Blake"/>
              </a:rPr>
              <a:t>Funders: Department of Health, National Institute of Health and Clinical Excellence, Scottish Government. Medical Research Council, Economic and Social Research Council. The views expressed are not necessarily those of the funders. </a:t>
            </a:r>
          </a:p>
        </p:txBody>
      </p:sp>
      <p:pic>
        <p:nvPicPr>
          <p:cNvPr id="1536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3788" y="3906838"/>
            <a:ext cx="2687637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Title 1"/>
          <p:cNvSpPr>
            <a:spLocks noGrp="1"/>
          </p:cNvSpPr>
          <p:nvPr>
            <p:ph type="title"/>
          </p:nvPr>
        </p:nvSpPr>
        <p:spPr>
          <a:xfrm>
            <a:off x="2484438" y="188913"/>
            <a:ext cx="6264275" cy="762000"/>
          </a:xfrm>
        </p:spPr>
        <p:txBody>
          <a:bodyPr/>
          <a:lstStyle/>
          <a:p>
            <a:pPr eaLnBrk="1" hangingPunct="1"/>
            <a:r>
              <a:rPr lang="en-GB" sz="4000" smtClean="0"/>
              <a:t>Average price paid per unit of alcohol in England</a:t>
            </a:r>
          </a:p>
        </p:txBody>
      </p:sp>
      <p:graphicFrame>
        <p:nvGraphicFramePr>
          <p:cNvPr id="33794" name="Chart 2"/>
          <p:cNvGraphicFramePr>
            <a:graphicFrameLocks/>
          </p:cNvGraphicFramePr>
          <p:nvPr/>
        </p:nvGraphicFramePr>
        <p:xfrm>
          <a:off x="417513" y="1433513"/>
          <a:ext cx="8166100" cy="4941887"/>
        </p:xfrm>
        <a:graphic>
          <a:graphicData uri="http://schemas.openxmlformats.org/presentationml/2006/ole">
            <p:oleObj spid="_x0000_s33794" r:id="rId4" imgW="8169348" imgH="4944285" progId="Excel.Chart.8">
              <p:embed/>
            </p:oleObj>
          </a:graphicData>
        </a:graphic>
      </p:graphicFrame>
      <p:sp>
        <p:nvSpPr>
          <p:cNvPr id="33796" name="TextBox 3"/>
          <p:cNvSpPr txBox="1">
            <a:spLocks noChangeArrowheads="1"/>
          </p:cNvSpPr>
          <p:nvPr/>
        </p:nvSpPr>
        <p:spPr bwMode="auto">
          <a:xfrm>
            <a:off x="250825" y="6311900"/>
            <a:ext cx="748982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i="1">
                <a:latin typeface="TUOS Blake"/>
              </a:rPr>
              <a:t>Source: Analysis of Expenditure and Food Survey 2005/6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2"/>
          <p:cNvSpPr>
            <a:spLocks noGrp="1"/>
          </p:cNvSpPr>
          <p:nvPr>
            <p:ph type="title"/>
          </p:nvPr>
        </p:nvSpPr>
        <p:spPr>
          <a:xfrm>
            <a:off x="2555875" y="188913"/>
            <a:ext cx="6337300" cy="762000"/>
          </a:xfrm>
        </p:spPr>
        <p:txBody>
          <a:bodyPr/>
          <a:lstStyle/>
          <a:p>
            <a:pPr eaLnBrk="1" hangingPunct="1"/>
            <a:r>
              <a:rPr lang="en-GB" sz="4000" smtClean="0"/>
              <a:t>Recent Canadian evidence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341438"/>
            <a:ext cx="8229600" cy="4754562"/>
          </a:xfrm>
        </p:spPr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en-GB" dirty="0" smtClean="0"/>
              <a:t>Different minimum price policies in different provinces</a:t>
            </a:r>
          </a:p>
          <a:p>
            <a:pPr lvl="1" eaLnBrk="1" hangingPunct="1">
              <a:buFont typeface="TUOS Stephenson" pitchFamily="18" charset="0"/>
              <a:buChar char="•"/>
              <a:defRPr/>
            </a:pPr>
            <a:r>
              <a:rPr lang="en-GB" dirty="0" smtClean="0"/>
              <a:t>Beverage-specific price per unit</a:t>
            </a:r>
          </a:p>
          <a:p>
            <a:pPr lvl="1" eaLnBrk="1" hangingPunct="1">
              <a:buFont typeface="TUOS Stephenson" pitchFamily="18" charset="0"/>
              <a:buChar char="•"/>
              <a:defRPr/>
            </a:pPr>
            <a:r>
              <a:rPr lang="en-GB" dirty="0" smtClean="0"/>
              <a:t>Beverage-specific minimum price</a:t>
            </a:r>
          </a:p>
          <a:p>
            <a:pPr eaLnBrk="1" hangingPunct="1">
              <a:defRPr/>
            </a:pPr>
            <a:r>
              <a:rPr lang="en-GB" dirty="0" smtClean="0"/>
              <a:t>Studies conducted in BC and Saskatchewan</a:t>
            </a:r>
          </a:p>
          <a:p>
            <a:pPr eaLnBrk="1" hangingPunct="1">
              <a:defRPr/>
            </a:pPr>
            <a:r>
              <a:rPr lang="en-GB" dirty="0" smtClean="0"/>
              <a:t>When minimum prices are increased by 10%, consumption falls by:</a:t>
            </a:r>
          </a:p>
          <a:p>
            <a:pPr lvl="1" eaLnBrk="1" hangingPunct="1">
              <a:buFont typeface="TUOS Stephenson" pitchFamily="18" charset="0"/>
              <a:buChar char="•"/>
              <a:defRPr/>
            </a:pPr>
            <a:r>
              <a:rPr lang="en-GB" dirty="0" smtClean="0"/>
              <a:t>8% in Saskatchewan</a:t>
            </a:r>
          </a:p>
          <a:p>
            <a:pPr lvl="1" eaLnBrk="1" hangingPunct="1">
              <a:buFont typeface="TUOS Stephenson" pitchFamily="18" charset="0"/>
              <a:buChar char="•"/>
              <a:defRPr/>
            </a:pPr>
            <a:r>
              <a:rPr lang="en-GB" dirty="0" smtClean="0"/>
              <a:t>3.4% in BC</a:t>
            </a:r>
          </a:p>
          <a:p>
            <a:pPr lvl="1" eaLnBrk="1" hangingPunct="1">
              <a:buFont typeface="TUOS Stephenson" pitchFamily="18" charset="0"/>
              <a:buChar char="•"/>
              <a:defRPr/>
            </a:pPr>
            <a:endParaRPr lang="en-GB" dirty="0" smtClean="0"/>
          </a:p>
          <a:p>
            <a:pPr eaLnBrk="1" hangingPunct="1">
              <a:defRPr/>
            </a:pPr>
            <a:endParaRPr lang="en-GB" dirty="0" smtClean="0"/>
          </a:p>
        </p:txBody>
      </p:sp>
      <p:sp>
        <p:nvSpPr>
          <p:cNvPr id="35843" name="TextBox 4"/>
          <p:cNvSpPr txBox="1">
            <a:spLocks noChangeArrowheads="1"/>
          </p:cNvSpPr>
          <p:nvPr/>
        </p:nvSpPr>
        <p:spPr bwMode="auto">
          <a:xfrm>
            <a:off x="274638" y="6092825"/>
            <a:ext cx="7632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000">
                <a:latin typeface="TUOS Blake"/>
              </a:rPr>
              <a:t>Sources: Stockwell et al.(2012) ‘Does minimum pricing reduce alcohol consumption? The experience of a Canadian province’, Addiction, 107, pp.912-20 </a:t>
            </a:r>
          </a:p>
          <a:p>
            <a:r>
              <a:rPr lang="en-GB" sz="1000">
                <a:latin typeface="TUOS Blake"/>
              </a:rPr>
              <a:t>Stockwell et al.(2012) ‘The raising of minimum alcohol prices in Saskatchewan, Canada: Impacts on consumption and implications for public health’, </a:t>
            </a:r>
            <a:r>
              <a:rPr lang="en-GB" sz="1000" i="1">
                <a:latin typeface="TUOS Blake"/>
              </a:rPr>
              <a:t>American Journal of Public Health, </a:t>
            </a:r>
            <a:r>
              <a:rPr lang="en-GB" sz="1000">
                <a:latin typeface="TUOS Blake"/>
              </a:rPr>
              <a:t>doi:10.2105/AJPH.2012.301094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The findings</a:t>
            </a:r>
            <a:endParaRPr lang="en-GB" dirty="0"/>
          </a:p>
        </p:txBody>
      </p:sp>
      <p:sp>
        <p:nvSpPr>
          <p:cNvPr id="37890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27313" y="115888"/>
            <a:ext cx="6265862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Price policy effects:</a:t>
            </a:r>
            <a:br>
              <a:rPr lang="en-GB" dirty="0" smtClean="0"/>
            </a:br>
            <a:r>
              <a:rPr lang="en-GB" dirty="0" smtClean="0"/>
              <a:t>% change in consumption</a:t>
            </a:r>
            <a:endParaRPr lang="en-GB" dirty="0"/>
          </a:p>
        </p:txBody>
      </p:sp>
      <p:graphicFrame>
        <p:nvGraphicFramePr>
          <p:cNvPr id="39938" name="Chart 4"/>
          <p:cNvGraphicFramePr>
            <a:graphicFrameLocks/>
          </p:cNvGraphicFramePr>
          <p:nvPr/>
        </p:nvGraphicFramePr>
        <p:xfrm>
          <a:off x="-36513" y="1362075"/>
          <a:ext cx="8850313" cy="5213350"/>
        </p:xfrm>
        <a:graphic>
          <a:graphicData uri="http://schemas.openxmlformats.org/presentationml/2006/ole">
            <p:oleObj spid="_x0000_s39938" r:id="rId4" imgW="8852159" imgH="5218628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3"/>
          <p:cNvSpPr>
            <a:spLocks noGrp="1"/>
          </p:cNvSpPr>
          <p:nvPr>
            <p:ph type="title"/>
          </p:nvPr>
        </p:nvSpPr>
        <p:spPr>
          <a:xfrm>
            <a:off x="2555875" y="188913"/>
            <a:ext cx="6192838" cy="762000"/>
          </a:xfrm>
        </p:spPr>
        <p:txBody>
          <a:bodyPr/>
          <a:lstStyle/>
          <a:p>
            <a:pPr eaLnBrk="1" hangingPunct="1"/>
            <a:r>
              <a:rPr lang="en-GB" sz="3200" smtClean="0"/>
              <a:t>Estimated effects of minimum pricing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4213" y="1196975"/>
          <a:ext cx="8208962" cy="5441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/>
                <a:gridCol w="2052228"/>
                <a:gridCol w="2052228"/>
              </a:tblGrid>
              <a:tr h="320146">
                <a:tc gridSpan="3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50p</a:t>
                      </a:r>
                      <a:r>
                        <a:rPr lang="en-GB" b="1" baseline="0" dirty="0" smtClean="0">
                          <a:solidFill>
                            <a:srgbClr val="002060"/>
                          </a:solidFill>
                        </a:rPr>
                        <a:t> minimum price per unit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0" dirty="0" smtClean="0">
                          <a:solidFill>
                            <a:srgbClr val="002060"/>
                          </a:solidFill>
                        </a:rPr>
                        <a:t>Overall</a:t>
                      </a:r>
                      <a:r>
                        <a:rPr lang="en-GB" b="0" baseline="0" dirty="0" smtClean="0">
                          <a:solidFill>
                            <a:srgbClr val="002060"/>
                          </a:solidFill>
                        </a:rPr>
                        <a:t> reduction in consumption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0" dirty="0" smtClean="0">
                          <a:solidFill>
                            <a:srgbClr val="002060"/>
                          </a:solidFill>
                        </a:rPr>
                        <a:t>5.7%</a:t>
                      </a:r>
                      <a:endParaRPr lang="en-GB" b="0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Annual health savings in</a:t>
                      </a:r>
                      <a:r>
                        <a:rPr lang="en-GB" b="1" baseline="0" dirty="0" smtClean="0">
                          <a:solidFill>
                            <a:srgbClr val="002060"/>
                          </a:solidFill>
                        </a:rPr>
                        <a:t> year 10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Deaths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318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Hospital admissions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6,500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Annual savings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Crimes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3,500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Days absent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32,300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Unemployed persons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1,300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10 year cost reduction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Health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£114m (direct)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£492m (QALY)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Crime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£24m</a:t>
                      </a:r>
                      <a:r>
                        <a:rPr lang="en-GB" baseline="0" dirty="0" smtClean="0">
                          <a:solidFill>
                            <a:srgbClr val="002060"/>
                          </a:solidFill>
                        </a:rPr>
                        <a:t> (direct)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£20m</a:t>
                      </a:r>
                      <a:r>
                        <a:rPr lang="en-GB" baseline="0" dirty="0" smtClean="0">
                          <a:solidFill>
                            <a:srgbClr val="002060"/>
                          </a:solidFill>
                        </a:rPr>
                        <a:t> (QALY)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Work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£292m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Total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£942m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002060"/>
                          </a:solidFill>
                        </a:rPr>
                        <a:t>Revenue changes</a:t>
                      </a:r>
                      <a:endParaRPr lang="en-GB" b="1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Retailers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+£68.3m (off)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+£29.3m (on)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320146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Duty + VAT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-£20.6m (off)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>
                          <a:solidFill>
                            <a:srgbClr val="002060"/>
                          </a:solidFill>
                        </a:rPr>
                        <a:t>+£10.1m (on)</a:t>
                      </a:r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2555875" y="115888"/>
            <a:ext cx="6337300" cy="762000"/>
          </a:xfrm>
        </p:spPr>
        <p:txBody>
          <a:bodyPr/>
          <a:lstStyle/>
          <a:p>
            <a:pPr eaLnBrk="1" hangingPunct="1"/>
            <a:r>
              <a:rPr lang="en-GB" sz="2800" smtClean="0"/>
              <a:t>Price policy effects on drinker types’ consumption in England</a:t>
            </a:r>
          </a:p>
        </p:txBody>
      </p:sp>
      <p:graphicFrame>
        <p:nvGraphicFramePr>
          <p:cNvPr id="3" name="Chart 2"/>
          <p:cNvGraphicFramePr>
            <a:graphicFrameLocks/>
          </p:cNvGraphicFramePr>
          <p:nvPr/>
        </p:nvGraphicFramePr>
        <p:xfrm>
          <a:off x="509588" y="1166813"/>
          <a:ext cx="8340725" cy="5459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4035" name="TextBox 3"/>
          <p:cNvSpPr txBox="1">
            <a:spLocks noChangeArrowheads="1"/>
          </p:cNvSpPr>
          <p:nvPr/>
        </p:nvSpPr>
        <p:spPr bwMode="auto">
          <a:xfrm>
            <a:off x="179388" y="6453188"/>
            <a:ext cx="77057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i="1">
                <a:latin typeface="TUOS Blake"/>
              </a:rPr>
              <a:t>Source: http://guidance.nice.org.uk/PHG/21/EconomicModellingReport/pdf/English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Sub>
          <a:bldChart bld="category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27313" y="115888"/>
            <a:ext cx="6265862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The cost of minimum pricing to drinkers</a:t>
            </a:r>
            <a:endParaRPr lang="en-GB" dirty="0"/>
          </a:p>
        </p:txBody>
      </p:sp>
      <p:graphicFrame>
        <p:nvGraphicFramePr>
          <p:cNvPr id="46082" name="Chart 4"/>
          <p:cNvGraphicFramePr>
            <a:graphicFrameLocks/>
          </p:cNvGraphicFramePr>
          <p:nvPr/>
        </p:nvGraphicFramePr>
        <p:xfrm>
          <a:off x="-50800" y="1362075"/>
          <a:ext cx="8850313" cy="5430838"/>
        </p:xfrm>
        <a:graphic>
          <a:graphicData uri="http://schemas.openxmlformats.org/presentationml/2006/ole">
            <p:oleObj spid="_x0000_s46082" r:id="rId4" imgW="8846063" imgH="5432007" progId="Excel.Chart.8">
              <p:embed/>
            </p:oleObj>
          </a:graphicData>
        </a:graphic>
      </p:graphicFrame>
      <p:cxnSp>
        <p:nvCxnSpPr>
          <p:cNvPr id="46084" name="Straight Connector 6"/>
          <p:cNvCxnSpPr>
            <a:cxnSpLocks noChangeShapeType="1"/>
          </p:cNvCxnSpPr>
          <p:nvPr/>
        </p:nvCxnSpPr>
        <p:spPr bwMode="auto">
          <a:xfrm rot="5400000" flipH="1" flipV="1">
            <a:off x="4104481" y="3680619"/>
            <a:ext cx="4103688" cy="0"/>
          </a:xfrm>
          <a:prstGeom prst="line">
            <a:avLst/>
          </a:prstGeom>
          <a:noFill/>
          <a:ln w="25400" algn="ctr">
            <a:solidFill>
              <a:srgbClr val="002060"/>
            </a:solidFill>
            <a:prstDash val="sysDash"/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For further information</a:t>
            </a:r>
          </a:p>
        </p:txBody>
      </p:sp>
      <p:sp>
        <p:nvSpPr>
          <p:cNvPr id="48130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000" smtClean="0"/>
              <a:t>John.holmes@sheffield.ac.uk</a:t>
            </a:r>
          </a:p>
          <a:p>
            <a:pPr eaLnBrk="1" hangingPunct="1"/>
            <a:r>
              <a:rPr lang="en-GB" sz="2000" smtClean="0"/>
              <a:t>http://www.shef.ac.uk/scharr/sections/ph/research/alpol</a:t>
            </a:r>
          </a:p>
          <a:p>
            <a:pPr eaLnBrk="1" hangingPunct="1"/>
            <a:r>
              <a:rPr lang="en-GB" sz="2000" smtClean="0"/>
              <a:t>Unless otherwise indicated, all figures in this presentation are taken from: Meng, Y. et al. (2012) 'Model-based appraisal of alcohol minimum pricing and off-licensed trade discount bans in Scotland using the Sheffield Alcohol Policy Model (v.2):  Second update based on newly available data' ScHARR, University of Sheffield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The Sheffield Alcohol Policy Model</a:t>
            </a:r>
            <a:endParaRPr lang="en-GB" dirty="0"/>
          </a:p>
        </p:txBody>
      </p:sp>
      <p:sp>
        <p:nvSpPr>
          <p:cNvPr id="17410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75" y="115888"/>
            <a:ext cx="6192838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Introduction to the model</a:t>
            </a:r>
            <a:endParaRPr lang="en-GB" dirty="0"/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609600" y="1412875"/>
            <a:ext cx="8229600" cy="4683125"/>
          </a:xfrm>
        </p:spPr>
        <p:txBody>
          <a:bodyPr/>
          <a:lstStyle/>
          <a:p>
            <a:pPr eaLnBrk="1" hangingPunct="1"/>
            <a:r>
              <a:rPr lang="en-GB" smtClean="0"/>
              <a:t>Appraises the effectiveness and cost-effectiveness of alcohol policies</a:t>
            </a:r>
          </a:p>
          <a:p>
            <a:pPr eaLnBrk="1" hangingPunct="1"/>
            <a:r>
              <a:rPr lang="en-GB" smtClean="0"/>
              <a:t>Pricing policies examined for Scotland:</a:t>
            </a:r>
          </a:p>
          <a:p>
            <a:pPr lvl="1" eaLnBrk="1" hangingPunct="1"/>
            <a:r>
              <a:rPr lang="en-GB" smtClean="0"/>
              <a:t>Minimum prices from 25p to 70p per unit</a:t>
            </a:r>
          </a:p>
          <a:p>
            <a:pPr lvl="1" eaLnBrk="1" hangingPunct="1"/>
            <a:r>
              <a:rPr lang="en-GB" smtClean="0"/>
              <a:t>Total off-trade discount ban (not multibuy)</a:t>
            </a:r>
          </a:p>
          <a:p>
            <a:pPr lvl="1" eaLnBrk="1" hangingPunct="1"/>
            <a:r>
              <a:rPr lang="en-GB" smtClean="0"/>
              <a:t>Minimum price + off-trade discount ban</a:t>
            </a:r>
          </a:p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875" y="115888"/>
            <a:ext cx="6264275" cy="762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GB" dirty="0" smtClean="0"/>
              <a:t>Introduction to the model</a:t>
            </a:r>
            <a:endParaRPr lang="en-GB" dirty="0"/>
          </a:p>
        </p:txBody>
      </p:sp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609600" y="1341438"/>
            <a:ext cx="8229600" cy="4754562"/>
          </a:xfrm>
        </p:spPr>
        <p:txBody>
          <a:bodyPr/>
          <a:lstStyle/>
          <a:p>
            <a:pPr eaLnBrk="1" hangingPunct="1"/>
            <a:r>
              <a:rPr lang="en-GB" smtClean="0"/>
              <a:t>Provides estimates of:</a:t>
            </a:r>
          </a:p>
          <a:p>
            <a:pPr lvl="1" eaLnBrk="1" hangingPunct="1"/>
            <a:r>
              <a:rPr lang="en-GB" smtClean="0"/>
              <a:t>Changes in consumption</a:t>
            </a:r>
          </a:p>
          <a:p>
            <a:pPr lvl="1" eaLnBrk="1" hangingPunct="1"/>
            <a:r>
              <a:rPr lang="en-GB" smtClean="0"/>
              <a:t>Changes in levels of harm</a:t>
            </a:r>
          </a:p>
          <a:p>
            <a:pPr lvl="2" eaLnBrk="1" hangingPunct="1"/>
            <a:r>
              <a:rPr lang="en-GB" smtClean="0"/>
              <a:t>Health</a:t>
            </a:r>
          </a:p>
          <a:p>
            <a:pPr lvl="2" eaLnBrk="1" hangingPunct="1"/>
            <a:r>
              <a:rPr lang="en-GB" smtClean="0"/>
              <a:t>Crime</a:t>
            </a:r>
          </a:p>
          <a:p>
            <a:pPr lvl="2" eaLnBrk="1" hangingPunct="1"/>
            <a:r>
              <a:rPr lang="en-GB" smtClean="0"/>
              <a:t>Workplace</a:t>
            </a:r>
          </a:p>
          <a:p>
            <a:pPr lvl="1" eaLnBrk="1" hangingPunct="1"/>
            <a:r>
              <a:rPr lang="en-GB" smtClean="0"/>
              <a:t>Changes in the cost of harms</a:t>
            </a:r>
          </a:p>
          <a:p>
            <a:pPr lvl="1" eaLnBrk="1" hangingPunct="1"/>
            <a:r>
              <a:rPr lang="en-GB" smtClean="0"/>
              <a:t>Changes in consumer spending</a:t>
            </a:r>
          </a:p>
          <a:p>
            <a:pPr lvl="1" eaLnBrk="1" hangingPunct="1"/>
            <a:r>
              <a:rPr lang="en-GB" smtClean="0"/>
              <a:t>Change in revenue to the exchequer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028"/>
          <p:cNvSpPr>
            <a:spLocks noGrp="1" noChangeArrowheads="1"/>
          </p:cNvSpPr>
          <p:nvPr>
            <p:ph type="title"/>
          </p:nvPr>
        </p:nvSpPr>
        <p:spPr>
          <a:xfrm>
            <a:off x="611188" y="1052513"/>
            <a:ext cx="8229600" cy="762000"/>
          </a:xfrm>
        </p:spPr>
        <p:txBody>
          <a:bodyPr/>
          <a:lstStyle/>
          <a:p>
            <a:pPr eaLnBrk="1" hangingPunct="1"/>
            <a:r>
              <a:rPr lang="en-US" smtClean="0"/>
              <a:t>Structure and evidence base</a:t>
            </a:r>
          </a:p>
        </p:txBody>
      </p:sp>
      <p:sp>
        <p:nvSpPr>
          <p:cNvPr id="59397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611188" y="2133600"/>
            <a:ext cx="8229600" cy="3733800"/>
          </a:xfrm>
        </p:spPr>
        <p:txBody>
          <a:bodyPr>
            <a:normAutofit fontScale="62500" lnSpcReduction="20000"/>
          </a:bodyPr>
          <a:lstStyle/>
          <a:p>
            <a:pPr eaLnBrk="1" hangingPunct="1">
              <a:defRPr/>
            </a:pPr>
            <a:r>
              <a:rPr lang="en-US" dirty="0" smtClean="0"/>
              <a:t>2-stage model:</a:t>
            </a:r>
          </a:p>
          <a:p>
            <a:pPr lvl="1" eaLnBrk="1" hangingPunct="1">
              <a:buFont typeface="TUOS Stephenson" pitchFamily="18" charset="0"/>
              <a:buChar char="•"/>
              <a:defRPr/>
            </a:pPr>
            <a:r>
              <a:rPr lang="en-US" dirty="0" smtClean="0"/>
              <a:t>Price change to consumption change</a:t>
            </a:r>
          </a:p>
          <a:p>
            <a:pPr lvl="1" eaLnBrk="1" hangingPunct="1">
              <a:buFont typeface="TUOS Stephenson" pitchFamily="18" charset="0"/>
              <a:buChar char="•"/>
              <a:defRPr/>
            </a:pPr>
            <a:r>
              <a:rPr lang="en-US" dirty="0" smtClean="0"/>
              <a:t>Consumption change to rates of alcohol-related harm</a:t>
            </a:r>
          </a:p>
          <a:p>
            <a:pPr eaLnBrk="1" hangingPunct="1">
              <a:defRPr/>
            </a:pPr>
            <a:r>
              <a:rPr lang="en-US" dirty="0" smtClean="0"/>
              <a:t>Price to consumption:</a:t>
            </a:r>
          </a:p>
          <a:p>
            <a:pPr lvl="1" eaLnBrk="1" hangingPunct="1">
              <a:buFont typeface="TUOS Stephenson" pitchFamily="18" charset="0"/>
              <a:buChar char="•"/>
              <a:defRPr/>
            </a:pPr>
            <a:r>
              <a:rPr lang="en-US" dirty="0" smtClean="0"/>
              <a:t>Econometric analysis to generate price </a:t>
            </a:r>
            <a:r>
              <a:rPr lang="en-US" dirty="0" err="1" smtClean="0"/>
              <a:t>elasticities</a:t>
            </a:r>
            <a:endParaRPr lang="en-US" dirty="0" smtClean="0"/>
          </a:p>
          <a:p>
            <a:pPr lvl="1" eaLnBrk="1" hangingPunct="1">
              <a:buFont typeface="TUOS Stephenson" pitchFamily="18" charset="0"/>
              <a:buChar char="•"/>
              <a:defRPr/>
            </a:pPr>
            <a:r>
              <a:rPr lang="en-US" dirty="0" smtClean="0"/>
              <a:t>Based on UK data on individuals’ spending and alcohol prices</a:t>
            </a:r>
          </a:p>
          <a:p>
            <a:pPr eaLnBrk="1" hangingPunct="1">
              <a:defRPr/>
            </a:pPr>
            <a:r>
              <a:rPr lang="en-US" dirty="0" smtClean="0"/>
              <a:t>Consumption to harm:</a:t>
            </a:r>
          </a:p>
          <a:p>
            <a:pPr lvl="1" eaLnBrk="1" hangingPunct="1">
              <a:buFont typeface="TUOS Stephenson" pitchFamily="18" charset="0"/>
              <a:buChar char="•"/>
              <a:defRPr/>
            </a:pPr>
            <a:r>
              <a:rPr lang="en-US" dirty="0" smtClean="0"/>
              <a:t>Uses risk functions and alcohol attribution levels</a:t>
            </a:r>
          </a:p>
          <a:p>
            <a:pPr lvl="1" eaLnBrk="1" hangingPunct="1">
              <a:buFont typeface="TUOS Stephenson" pitchFamily="18" charset="0"/>
              <a:buChar char="•"/>
              <a:defRPr/>
            </a:pPr>
            <a:r>
              <a:rPr lang="en-US" dirty="0" smtClean="0"/>
              <a:t>Based on best available published evidence</a:t>
            </a:r>
          </a:p>
          <a:p>
            <a:pPr eaLnBrk="1" hangingPunct="1">
              <a:defRPr/>
            </a:pPr>
            <a:r>
              <a:rPr lang="en-US" dirty="0" smtClean="0"/>
              <a:t>Scotland adaptations:</a:t>
            </a:r>
          </a:p>
          <a:p>
            <a:pPr lvl="1" eaLnBrk="1" hangingPunct="1">
              <a:buFont typeface="TUOS Stephenson" pitchFamily="18" charset="0"/>
              <a:buChar char="•"/>
              <a:defRPr/>
            </a:pPr>
            <a:r>
              <a:rPr lang="en-US" dirty="0" smtClean="0"/>
              <a:t>Uses Scottish data where available (see reports for details)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00113" y="4076700"/>
          <a:ext cx="7416800" cy="2447925"/>
        </p:xfrm>
        <a:graphic>
          <a:graphicData uri="http://schemas.openxmlformats.org/drawingml/2006/table">
            <a:tbl>
              <a:tblPr bandRow="1">
                <a:effectLst/>
                <a:tableStyleId>{5C22544A-7EE6-4342-B048-85BDC9FD1C3A}</a:tableStyleId>
              </a:tblPr>
              <a:tblGrid>
                <a:gridCol w="2472275"/>
                <a:gridCol w="2472275"/>
                <a:gridCol w="2472275"/>
              </a:tblGrid>
              <a:tr h="489654">
                <a:tc rowSpan="2">
                  <a:txBody>
                    <a:bodyPr/>
                    <a:lstStyle/>
                    <a:p>
                      <a:pPr algn="l"/>
                      <a:r>
                        <a:rPr lang="en-GB" b="1" dirty="0" smtClean="0"/>
                        <a:t>Drinker type</a:t>
                      </a:r>
                      <a:endParaRPr lang="en-GB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Units</a:t>
                      </a:r>
                      <a:r>
                        <a:rPr lang="en-GB" b="1" baseline="0" dirty="0" smtClean="0"/>
                        <a:t> per week</a:t>
                      </a:r>
                      <a:endParaRPr lang="en-GB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89654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Men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Women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489654">
                <a:tc>
                  <a:txBody>
                    <a:bodyPr/>
                    <a:lstStyle/>
                    <a:p>
                      <a:r>
                        <a:rPr lang="en-GB" b="1" dirty="0" smtClean="0"/>
                        <a:t>Moderate</a:t>
                      </a:r>
                      <a:endParaRPr lang="en-GB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Less than 21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Less than 14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</a:tr>
              <a:tr h="489654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Hazardous</a:t>
                      </a:r>
                      <a:endParaRPr lang="en-GB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21 – 50 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14 – 35 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</a:tr>
              <a:tr h="489654">
                <a:tc>
                  <a:txBody>
                    <a:bodyPr/>
                    <a:lstStyle/>
                    <a:p>
                      <a:r>
                        <a:rPr lang="en-GB" b="1" dirty="0" smtClean="0"/>
                        <a:t>Harmful</a:t>
                      </a:r>
                      <a:endParaRPr lang="en-GB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50+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35+</a:t>
                      </a:r>
                      <a:endParaRPr lang="en-GB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pic>
        <p:nvPicPr>
          <p:cNvPr id="2562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71550" y="908050"/>
            <a:ext cx="11715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67175" y="908050"/>
            <a:ext cx="1190625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04025" y="981075"/>
            <a:ext cx="14573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28" name="TextBox 7"/>
          <p:cNvSpPr txBox="1">
            <a:spLocks noChangeArrowheads="1"/>
          </p:cNvSpPr>
          <p:nvPr/>
        </p:nvSpPr>
        <p:spPr bwMode="auto">
          <a:xfrm>
            <a:off x="684213" y="2924175"/>
            <a:ext cx="18716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latin typeface="TUOS Blake"/>
              </a:rPr>
              <a:t>Beer (4% ABV)</a:t>
            </a:r>
          </a:p>
          <a:p>
            <a:pPr algn="ctr"/>
            <a:r>
              <a:rPr lang="en-GB">
                <a:latin typeface="TUOS Blake"/>
              </a:rPr>
              <a:t>1 pint ≈ 2 units</a:t>
            </a:r>
          </a:p>
        </p:txBody>
      </p:sp>
      <p:sp>
        <p:nvSpPr>
          <p:cNvPr id="25629" name="TextBox 8"/>
          <p:cNvSpPr txBox="1">
            <a:spLocks noChangeArrowheads="1"/>
          </p:cNvSpPr>
          <p:nvPr/>
        </p:nvSpPr>
        <p:spPr bwMode="auto">
          <a:xfrm>
            <a:off x="3419475" y="2924175"/>
            <a:ext cx="23764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latin typeface="TUOS Blake"/>
              </a:rPr>
              <a:t>Wine (12% ABV)</a:t>
            </a:r>
          </a:p>
          <a:p>
            <a:pPr algn="ctr"/>
            <a:r>
              <a:rPr lang="en-GB">
                <a:latin typeface="TUOS Blake"/>
              </a:rPr>
              <a:t>175ml glass ≈ 2 units</a:t>
            </a:r>
          </a:p>
          <a:p>
            <a:pPr algn="ctr"/>
            <a:r>
              <a:rPr lang="en-GB">
                <a:latin typeface="TUOS Blake"/>
              </a:rPr>
              <a:t>750ml bottle ≈ 9 units</a:t>
            </a:r>
          </a:p>
        </p:txBody>
      </p:sp>
      <p:sp>
        <p:nvSpPr>
          <p:cNvPr id="25630" name="TextBox 10"/>
          <p:cNvSpPr txBox="1">
            <a:spLocks noChangeArrowheads="1"/>
          </p:cNvSpPr>
          <p:nvPr/>
        </p:nvSpPr>
        <p:spPr bwMode="auto">
          <a:xfrm>
            <a:off x="6084888" y="2997200"/>
            <a:ext cx="266382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>
                <a:latin typeface="TUOS Blake"/>
              </a:rPr>
              <a:t>Whiskey (40% ABV)</a:t>
            </a:r>
          </a:p>
          <a:p>
            <a:pPr algn="ctr"/>
            <a:r>
              <a:rPr lang="en-GB">
                <a:latin typeface="TUOS Blake"/>
              </a:rPr>
              <a:t>25ml measure ≈  1 unit</a:t>
            </a:r>
          </a:p>
        </p:txBody>
      </p:sp>
      <p:sp>
        <p:nvSpPr>
          <p:cNvPr id="25631" name="TextBox 12"/>
          <p:cNvSpPr txBox="1">
            <a:spLocks noChangeArrowheads="1"/>
          </p:cNvSpPr>
          <p:nvPr/>
        </p:nvSpPr>
        <p:spPr bwMode="auto">
          <a:xfrm>
            <a:off x="2627313" y="188913"/>
            <a:ext cx="61214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b="1">
                <a:latin typeface="TUOS Blake"/>
              </a:rPr>
              <a:t>1 unit  = 10ml of pure ethanol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The key evidence</a:t>
            </a:r>
            <a:endParaRPr lang="en-GB" dirty="0"/>
          </a:p>
        </p:txBody>
      </p:sp>
      <p:sp>
        <p:nvSpPr>
          <p:cNvPr id="27650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ChangeArrowheads="1"/>
          </p:cNvSpPr>
          <p:nvPr/>
        </p:nvSpPr>
        <p:spPr bwMode="auto">
          <a:xfrm>
            <a:off x="179388" y="1484313"/>
            <a:ext cx="3455987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2200" b="1"/>
              <a:t>Effects of Price on Alcohol Consumption: </a:t>
            </a:r>
            <a:br>
              <a:rPr lang="en-US" sz="2200" b="1"/>
            </a:br>
            <a:r>
              <a:rPr lang="en-US" sz="2200" b="1"/>
              <a:t>A meta-analysis of 112 studies</a:t>
            </a:r>
          </a:p>
          <a:p>
            <a:pPr eaLnBrk="0" hangingPunct="0"/>
            <a:r>
              <a:rPr lang="en-GB" sz="2200" i="1"/>
              <a:t>   </a:t>
            </a:r>
            <a:endParaRPr lang="en-GB" sz="2400" b="1"/>
          </a:p>
          <a:p>
            <a:pPr eaLnBrk="0" hangingPunct="0"/>
            <a:r>
              <a:rPr lang="en-GB" b="1"/>
              <a:t>Found significant effects for:</a:t>
            </a:r>
          </a:p>
          <a:p>
            <a:pPr eaLnBrk="0" hangingPunct="0">
              <a:buFontTx/>
              <a:buChar char="-"/>
            </a:pPr>
            <a:r>
              <a:rPr lang="en-GB" b="1"/>
              <a:t> Total alcohol &amp; individual beverages</a:t>
            </a:r>
          </a:p>
          <a:p>
            <a:pPr eaLnBrk="0" hangingPunct="0">
              <a:buFontTx/>
              <a:buChar char="-"/>
            </a:pPr>
            <a:r>
              <a:rPr lang="en-GB" b="1"/>
              <a:t> Younger &amp; older drinkers</a:t>
            </a:r>
          </a:p>
          <a:p>
            <a:pPr eaLnBrk="0" hangingPunct="0">
              <a:buFontTx/>
              <a:buChar char="-"/>
            </a:pPr>
            <a:r>
              <a:rPr lang="en-GB" b="1"/>
              <a:t> Moderate &amp; binge drinkers</a:t>
            </a:r>
          </a:p>
        </p:txBody>
      </p:sp>
      <p:sp>
        <p:nvSpPr>
          <p:cNvPr id="29698" name="Rectangle 5"/>
          <p:cNvSpPr>
            <a:spLocks noChangeArrowheads="1"/>
          </p:cNvSpPr>
          <p:nvPr/>
        </p:nvSpPr>
        <p:spPr bwMode="auto">
          <a:xfrm>
            <a:off x="3568700" y="5084763"/>
            <a:ext cx="5435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b="1">
                <a:solidFill>
                  <a:srgbClr val="FFFFFF"/>
                </a:solidFill>
              </a:rPr>
              <a:t>Example:</a:t>
            </a:r>
            <a:r>
              <a:rPr lang="en-US" b="1">
                <a:solidFill>
                  <a:srgbClr val="FFFFFF"/>
                </a:solidFill>
              </a:rPr>
              <a:t> Average effect of a price increase on the consumption of all beverages</a:t>
            </a:r>
            <a:endParaRPr lang="en-US">
              <a:solidFill>
                <a:srgbClr val="FFFF33"/>
              </a:solidFill>
            </a:endParaRPr>
          </a:p>
        </p:txBody>
      </p:sp>
      <p:pic>
        <p:nvPicPr>
          <p:cNvPr id="29699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115888"/>
            <a:ext cx="5368925" cy="48974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29700" name="Oval 8"/>
          <p:cNvSpPr>
            <a:spLocks noChangeArrowheads="1"/>
          </p:cNvSpPr>
          <p:nvPr/>
        </p:nvSpPr>
        <p:spPr bwMode="auto">
          <a:xfrm>
            <a:off x="4932363" y="4522788"/>
            <a:ext cx="503237" cy="287337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GB" sz="2400">
              <a:latin typeface="TUOS Stephenson"/>
            </a:endParaRPr>
          </a:p>
        </p:txBody>
      </p:sp>
      <p:sp>
        <p:nvSpPr>
          <p:cNvPr id="29701" name="Oval 9"/>
          <p:cNvSpPr>
            <a:spLocks noChangeArrowheads="1"/>
          </p:cNvSpPr>
          <p:nvPr/>
        </p:nvSpPr>
        <p:spPr bwMode="auto">
          <a:xfrm>
            <a:off x="6084888" y="4508500"/>
            <a:ext cx="503237" cy="288925"/>
          </a:xfrm>
          <a:prstGeom prst="ellipse">
            <a:avLst/>
          </a:prstGeom>
          <a:noFill/>
          <a:ln w="254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GB" sz="2400">
              <a:latin typeface="TUOS Stephenson"/>
            </a:endParaRPr>
          </a:p>
        </p:txBody>
      </p:sp>
      <p:sp>
        <p:nvSpPr>
          <p:cNvPr id="29702" name="TextBox 2"/>
          <p:cNvSpPr txBox="1">
            <a:spLocks noChangeArrowheads="1"/>
          </p:cNvSpPr>
          <p:nvPr/>
        </p:nvSpPr>
        <p:spPr bwMode="auto">
          <a:xfrm>
            <a:off x="214313" y="6165850"/>
            <a:ext cx="7345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200" i="1">
                <a:latin typeface="TUOS Blake"/>
              </a:rPr>
              <a:t>Source: Wagenaar et al. (2009) ‘Effects of beverage alcohol tax and price levels on drinking: a meta-analysis of 1003 estimates from 112 studies’. Addiction, 104, pp.179-90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/>
          </p:cNvSpPr>
          <p:nvPr/>
        </p:nvSpPr>
        <p:spPr bwMode="auto">
          <a:xfrm>
            <a:off x="2555875" y="188913"/>
            <a:ext cx="61928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3500" b="1"/>
              <a:t>Conclusions - Morbidity &amp; Mortality</a:t>
            </a:r>
            <a:endParaRPr lang="en-US" sz="4400">
              <a:solidFill>
                <a:schemeClr val="tx2"/>
              </a:solidFill>
            </a:endParaRPr>
          </a:p>
        </p:txBody>
      </p:sp>
      <p:sp>
        <p:nvSpPr>
          <p:cNvPr id="31746" name="Content Placeholder 2"/>
          <p:cNvSpPr>
            <a:spLocks/>
          </p:cNvSpPr>
          <p:nvPr/>
        </p:nvSpPr>
        <p:spPr bwMode="auto">
          <a:xfrm>
            <a:off x="431800" y="1798638"/>
            <a:ext cx="8712200" cy="505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•"/>
            </a:pPr>
            <a:r>
              <a:rPr lang="en-US" sz="2800"/>
              <a:t>Doubling the alcohol price was associated with</a:t>
            </a:r>
            <a:endParaRPr lang="en-US" sz="2400"/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–"/>
            </a:pPr>
            <a:r>
              <a:rPr lang="en-US" sz="2400"/>
              <a:t> 35% reduction in alcohol-related mortality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–"/>
            </a:pPr>
            <a:r>
              <a:rPr lang="en-US" sz="2400"/>
              <a:t>11% reduction in traffic crash deaths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–"/>
            </a:pPr>
            <a:r>
              <a:rPr lang="en-US" sz="2400"/>
              <a:t> 6% reduction in sexually transmitted diseases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–"/>
            </a:pPr>
            <a:r>
              <a:rPr lang="en-US" sz="2400"/>
              <a:t> 2% reduction in violence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1"/>
              </a:buClr>
              <a:buSzPts val="2700"/>
              <a:buFontTx/>
              <a:buChar char="–"/>
            </a:pPr>
            <a:r>
              <a:rPr lang="en-US" sz="2400"/>
              <a:t> 1% reduction in crime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/>
          </a:p>
        </p:txBody>
      </p:sp>
      <p:sp>
        <p:nvSpPr>
          <p:cNvPr id="31747" name="TextBox 1"/>
          <p:cNvSpPr txBox="1">
            <a:spLocks noChangeArrowheads="1"/>
          </p:cNvSpPr>
          <p:nvPr/>
        </p:nvSpPr>
        <p:spPr bwMode="auto">
          <a:xfrm>
            <a:off x="431800" y="5949950"/>
            <a:ext cx="73088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400" i="1">
                <a:latin typeface="TUOS Blake"/>
              </a:rPr>
              <a:t>Source: Wagenaar et al. (2010) ‘Effects of alcohol tax and price policies on morbidity and mortality: A systematic review’, American Journal of Public Health, 100(11), pp.2270-8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os_ppt_template_colour">
  <a:themeElements>
    <a:clrScheme name="">
      <a:dk1>
        <a:srgbClr val="FCFBE3"/>
      </a:dk1>
      <a:lt1>
        <a:srgbClr val="FFFFFF"/>
      </a:lt1>
      <a:dk2>
        <a:srgbClr val="336699"/>
      </a:dk2>
      <a:lt2>
        <a:srgbClr val="FFFF33"/>
      </a:lt2>
      <a:accent1>
        <a:srgbClr val="FFFF00"/>
      </a:accent1>
      <a:accent2>
        <a:srgbClr val="B5B5B5"/>
      </a:accent2>
      <a:accent3>
        <a:srgbClr val="ADB8CA"/>
      </a:accent3>
      <a:accent4>
        <a:srgbClr val="DADADA"/>
      </a:accent4>
      <a:accent5>
        <a:srgbClr val="FFFFAA"/>
      </a:accent5>
      <a:accent6>
        <a:srgbClr val="A4A4A4"/>
      </a:accent6>
      <a:hlink>
        <a:srgbClr val="00B4F0"/>
      </a:hlink>
      <a:folHlink>
        <a:srgbClr val="FF00AE"/>
      </a:folHlink>
    </a:clrScheme>
    <a:fontScheme name="Office Theme">
      <a:majorFont>
        <a:latin typeface="TUOS Stephenson"/>
        <a:ea typeface=""/>
        <a:cs typeface=""/>
      </a:majorFont>
      <a:minorFont>
        <a:latin typeface="TUOS Blak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UOS Stephenson" pitchFamily="-128" charset="0"/>
          </a:defRPr>
        </a:defPPr>
      </a:lstStyle>
    </a:lnDef>
  </a:objectDefaults>
  <a:extraClrSchemeLst>
    <a:extraClrScheme>
      <a:clrScheme name="Office Theme 1">
        <a:dk1>
          <a:srgbClr val="2A196F"/>
        </a:dk1>
        <a:lt1>
          <a:srgbClr val="F9FFA2"/>
        </a:lt1>
        <a:dk2>
          <a:srgbClr val="00B3EF"/>
        </a:dk2>
        <a:lt2>
          <a:srgbClr val="FCFBE3"/>
        </a:lt2>
        <a:accent1>
          <a:srgbClr val="FFFF00"/>
        </a:accent1>
        <a:accent2>
          <a:srgbClr val="B5B5B5"/>
        </a:accent2>
        <a:accent3>
          <a:srgbClr val="FBFFCE"/>
        </a:accent3>
        <a:accent4>
          <a:srgbClr val="22145E"/>
        </a:accent4>
        <a:accent5>
          <a:srgbClr val="FFFFAA"/>
        </a:accent5>
        <a:accent6>
          <a:srgbClr val="A4A4A4"/>
        </a:accent6>
        <a:hlink>
          <a:srgbClr val="00B4F0"/>
        </a:hlink>
        <a:folHlink>
          <a:srgbClr val="FF00A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tuos_ppt_template_colour</Template>
  <TotalTime>130</TotalTime>
  <Words>741</Words>
  <Application>Microsoft Office PowerPoint</Application>
  <PresentationFormat>On-screen Show (4:3)</PresentationFormat>
  <Paragraphs>162</Paragraphs>
  <Slides>17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TUOS Stephenson</vt:lpstr>
      <vt:lpstr>TUOS Blake</vt:lpstr>
      <vt:lpstr>Calibri</vt:lpstr>
      <vt:lpstr>tuos_ppt_template_colour</vt:lpstr>
      <vt:lpstr>tuos_ppt_template_colour</vt:lpstr>
      <vt:lpstr>Microsoft Excel Chart</vt:lpstr>
      <vt:lpstr>Slide 1</vt:lpstr>
      <vt:lpstr>THE SHEFFIELD ALCOHOL POLICY MODEL</vt:lpstr>
      <vt:lpstr>Introduction to the model</vt:lpstr>
      <vt:lpstr>Introduction to the model</vt:lpstr>
      <vt:lpstr>Structure and evidence base</vt:lpstr>
      <vt:lpstr>Slide 6</vt:lpstr>
      <vt:lpstr>THE KEY EVIDENCE</vt:lpstr>
      <vt:lpstr>Slide 8</vt:lpstr>
      <vt:lpstr>Slide 9</vt:lpstr>
      <vt:lpstr>Average price paid per unit of alcohol in England</vt:lpstr>
      <vt:lpstr>Recent Canadian evidence</vt:lpstr>
      <vt:lpstr>THE FINDINGS</vt:lpstr>
      <vt:lpstr>Price policy effects: % change in consumption</vt:lpstr>
      <vt:lpstr>Estimated effects of minimum pricing</vt:lpstr>
      <vt:lpstr>Price policy effects on drinker types’ consumption in England</vt:lpstr>
      <vt:lpstr>The cost of minimum pricing to drinkers</vt:lpstr>
      <vt:lpstr>For further information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Your User Name</dc:creator>
  <cp:lastModifiedBy>Andy</cp:lastModifiedBy>
  <cp:revision>11</cp:revision>
  <dcterms:created xsi:type="dcterms:W3CDTF">2012-10-25T13:31:41Z</dcterms:created>
  <dcterms:modified xsi:type="dcterms:W3CDTF">2012-11-13T22:26:21Z</dcterms:modified>
</cp:coreProperties>
</file>