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 id="2147483791" r:id="rId3"/>
  </p:sldMasterIdLst>
  <p:notesMasterIdLst>
    <p:notesMasterId r:id="rId28"/>
  </p:notesMasterIdLst>
  <p:handoutMasterIdLst>
    <p:handoutMasterId r:id="rId29"/>
  </p:handoutMasterIdLst>
  <p:sldIdLst>
    <p:sldId id="441" r:id="rId4"/>
    <p:sldId id="439" r:id="rId5"/>
    <p:sldId id="256" r:id="rId6"/>
    <p:sldId id="336" r:id="rId7"/>
    <p:sldId id="337" r:id="rId8"/>
    <p:sldId id="338" r:id="rId9"/>
    <p:sldId id="339" r:id="rId10"/>
    <p:sldId id="425" r:id="rId11"/>
    <p:sldId id="375" r:id="rId12"/>
    <p:sldId id="426" r:id="rId13"/>
    <p:sldId id="427" r:id="rId14"/>
    <p:sldId id="429" r:id="rId15"/>
    <p:sldId id="430" r:id="rId16"/>
    <p:sldId id="431" r:id="rId17"/>
    <p:sldId id="432" r:id="rId18"/>
    <p:sldId id="433" r:id="rId19"/>
    <p:sldId id="434" r:id="rId20"/>
    <p:sldId id="435" r:id="rId21"/>
    <p:sldId id="436" r:id="rId22"/>
    <p:sldId id="437" r:id="rId23"/>
    <p:sldId id="438" r:id="rId24"/>
    <p:sldId id="407" r:id="rId25"/>
    <p:sldId id="408" r:id="rId26"/>
    <p:sldId id="422" r:id="rId27"/>
  </p:sldIdLst>
  <p:sldSz cx="9144000" cy="6858000" type="screen4x3"/>
  <p:notesSz cx="6810375" cy="9942513"/>
  <p:custDataLst>
    <p:tags r:id="rId30"/>
  </p:custDataLst>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0000"/>
    <a:srgbClr val="8030A0"/>
    <a:srgbClr val="CC0099"/>
    <a:srgbClr val="820000"/>
    <a:srgbClr val="339966"/>
    <a:srgbClr val="00CC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731" autoAdjust="0"/>
  </p:normalViewPr>
  <p:slideViewPr>
    <p:cSldViewPr snapToGrid="0" snapToObjects="1">
      <p:cViewPr varScale="1">
        <p:scale>
          <a:sx n="57" d="100"/>
          <a:sy n="57" d="100"/>
        </p:scale>
        <p:origin x="-1699" y="-91"/>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0"/>
    </p:cViewPr>
  </p:sorterViewPr>
  <p:notesViewPr>
    <p:cSldViewPr snapToGrid="0" snapToObjects="1">
      <p:cViewPr varScale="1">
        <p:scale>
          <a:sx n="54" d="100"/>
          <a:sy n="54" d="100"/>
        </p:scale>
        <p:origin x="-2634" y="-108"/>
      </p:cViewPr>
      <p:guideLst>
        <p:guide orient="horz" pos="3132"/>
        <p:guide pos="2145"/>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1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IE"/>
  <c:style val="4"/>
  <c:clrMapOvr bg1="lt1" tx1="dk1" bg2="lt2" tx2="dk2" accent1="accent1" accent2="accent2" accent3="accent3" accent4="accent4" accent5="accent5" accent6="accent6" hlink="hlink" folHlink="folHlink"/>
  <c:chart>
    <c:plotArea>
      <c:layout/>
      <c:barChart>
        <c:barDir val="col"/>
        <c:grouping val="clustered"/>
        <c:ser>
          <c:idx val="0"/>
          <c:order val="0"/>
          <c:tx>
            <c:strRef>
              <c:f>Sheet1!$C$15</c:f>
              <c:strCache>
                <c:ptCount val="1"/>
                <c:pt idx="0">
                  <c:v>Unweighted Sample</c:v>
                </c:pt>
              </c:strCache>
            </c:strRef>
          </c:tx>
          <c:cat>
            <c:strRef>
              <c:f>Sheet1!$B$16:$B$26</c:f>
              <c:strCache>
                <c:ptCount val="11"/>
                <c:pt idx="0">
                  <c:v>18-24 years</c:v>
                </c:pt>
                <c:pt idx="1">
                  <c:v>25-34 years</c:v>
                </c:pt>
                <c:pt idx="2">
                  <c:v>35-49 years</c:v>
                </c:pt>
                <c:pt idx="3">
                  <c:v>50-64 years</c:v>
                </c:pt>
                <c:pt idx="4">
                  <c:v>65 years and over</c:v>
                </c:pt>
                <c:pt idx="5">
                  <c:v>Male</c:v>
                </c:pt>
                <c:pt idx="6">
                  <c:v>Female</c:v>
                </c:pt>
                <c:pt idx="7">
                  <c:v>Dublin</c:v>
                </c:pt>
                <c:pt idx="8">
                  <c:v>Rest of Leinster</c:v>
                </c:pt>
                <c:pt idx="9">
                  <c:v>Munster</c:v>
                </c:pt>
                <c:pt idx="10">
                  <c:v>Conn/ Ulster</c:v>
                </c:pt>
              </c:strCache>
            </c:strRef>
          </c:cat>
          <c:val>
            <c:numRef>
              <c:f>Sheet1!$C$16:$C$26</c:f>
              <c:numCache>
                <c:formatCode>0%</c:formatCode>
                <c:ptCount val="11"/>
                <c:pt idx="0">
                  <c:v>0.12000000000000002</c:v>
                </c:pt>
                <c:pt idx="1">
                  <c:v>0.22</c:v>
                </c:pt>
                <c:pt idx="2">
                  <c:v>0.29000000000000009</c:v>
                </c:pt>
                <c:pt idx="3">
                  <c:v>0.22</c:v>
                </c:pt>
                <c:pt idx="4">
                  <c:v>0.15000000000000005</c:v>
                </c:pt>
                <c:pt idx="5">
                  <c:v>0.48000000000000009</c:v>
                </c:pt>
                <c:pt idx="6">
                  <c:v>0.52</c:v>
                </c:pt>
                <c:pt idx="7">
                  <c:v>0.27</c:v>
                </c:pt>
                <c:pt idx="8">
                  <c:v>0.26</c:v>
                </c:pt>
                <c:pt idx="9">
                  <c:v>0.28000000000000008</c:v>
                </c:pt>
                <c:pt idx="10">
                  <c:v>0.2</c:v>
                </c:pt>
              </c:numCache>
            </c:numRef>
          </c:val>
        </c:ser>
        <c:ser>
          <c:idx val="1"/>
          <c:order val="1"/>
          <c:tx>
            <c:strRef>
              <c:f>Sheet1!$D$15</c:f>
              <c:strCache>
                <c:ptCount val="1"/>
                <c:pt idx="0">
                  <c:v>Weighted Sample</c:v>
                </c:pt>
              </c:strCache>
            </c:strRef>
          </c:tx>
          <c:cat>
            <c:strRef>
              <c:f>Sheet1!$B$16:$B$26</c:f>
              <c:strCache>
                <c:ptCount val="11"/>
                <c:pt idx="0">
                  <c:v>18-24 years</c:v>
                </c:pt>
                <c:pt idx="1">
                  <c:v>25-34 years</c:v>
                </c:pt>
                <c:pt idx="2">
                  <c:v>35-49 years</c:v>
                </c:pt>
                <c:pt idx="3">
                  <c:v>50-64 years</c:v>
                </c:pt>
                <c:pt idx="4">
                  <c:v>65 years and over</c:v>
                </c:pt>
                <c:pt idx="5">
                  <c:v>Male</c:v>
                </c:pt>
                <c:pt idx="6">
                  <c:v>Female</c:v>
                </c:pt>
                <c:pt idx="7">
                  <c:v>Dublin</c:v>
                </c:pt>
                <c:pt idx="8">
                  <c:v>Rest of Leinster</c:v>
                </c:pt>
                <c:pt idx="9">
                  <c:v>Munster</c:v>
                </c:pt>
                <c:pt idx="10">
                  <c:v>Conn/ Ulster</c:v>
                </c:pt>
              </c:strCache>
            </c:strRef>
          </c:cat>
          <c:val>
            <c:numRef>
              <c:f>Sheet1!$D$16:$D$26</c:f>
              <c:numCache>
                <c:formatCode>0%</c:formatCode>
                <c:ptCount val="11"/>
                <c:pt idx="0">
                  <c:v>0.12000000000000002</c:v>
                </c:pt>
                <c:pt idx="1">
                  <c:v>0.22</c:v>
                </c:pt>
                <c:pt idx="2">
                  <c:v>0.29000000000000009</c:v>
                </c:pt>
                <c:pt idx="3">
                  <c:v>0.21000000000000005</c:v>
                </c:pt>
                <c:pt idx="4">
                  <c:v>0.16</c:v>
                </c:pt>
                <c:pt idx="5">
                  <c:v>0.4900000000000001</c:v>
                </c:pt>
                <c:pt idx="6">
                  <c:v>0.51</c:v>
                </c:pt>
                <c:pt idx="7">
                  <c:v>0.28000000000000008</c:v>
                </c:pt>
                <c:pt idx="8">
                  <c:v>0.27</c:v>
                </c:pt>
                <c:pt idx="9">
                  <c:v>0.27</c:v>
                </c:pt>
                <c:pt idx="10">
                  <c:v>0.18000000000000005</c:v>
                </c:pt>
              </c:numCache>
            </c:numRef>
          </c:val>
        </c:ser>
        <c:ser>
          <c:idx val="2"/>
          <c:order val="2"/>
          <c:tx>
            <c:strRef>
              <c:f>Sheet1!$E$15</c:f>
              <c:strCache>
                <c:ptCount val="1"/>
                <c:pt idx="0">
                  <c:v>Census 2011</c:v>
                </c:pt>
              </c:strCache>
            </c:strRef>
          </c:tx>
          <c:cat>
            <c:strRef>
              <c:f>Sheet1!$B$16:$B$26</c:f>
              <c:strCache>
                <c:ptCount val="11"/>
                <c:pt idx="0">
                  <c:v>18-24 years</c:v>
                </c:pt>
                <c:pt idx="1">
                  <c:v>25-34 years</c:v>
                </c:pt>
                <c:pt idx="2">
                  <c:v>35-49 years</c:v>
                </c:pt>
                <c:pt idx="3">
                  <c:v>50-64 years</c:v>
                </c:pt>
                <c:pt idx="4">
                  <c:v>65 years and over</c:v>
                </c:pt>
                <c:pt idx="5">
                  <c:v>Male</c:v>
                </c:pt>
                <c:pt idx="6">
                  <c:v>Female</c:v>
                </c:pt>
                <c:pt idx="7">
                  <c:v>Dublin</c:v>
                </c:pt>
                <c:pt idx="8">
                  <c:v>Rest of Leinster</c:v>
                </c:pt>
                <c:pt idx="9">
                  <c:v>Munster</c:v>
                </c:pt>
                <c:pt idx="10">
                  <c:v>Conn/ Ulster</c:v>
                </c:pt>
              </c:strCache>
            </c:strRef>
          </c:cat>
          <c:val>
            <c:numRef>
              <c:f>Sheet1!$E$16:$E$26</c:f>
              <c:numCache>
                <c:formatCode>0%</c:formatCode>
                <c:ptCount val="11"/>
                <c:pt idx="0">
                  <c:v>0.12000000000000002</c:v>
                </c:pt>
                <c:pt idx="1">
                  <c:v>0.22</c:v>
                </c:pt>
                <c:pt idx="2">
                  <c:v>0.29000000000000009</c:v>
                </c:pt>
                <c:pt idx="3">
                  <c:v>0.21000000000000005</c:v>
                </c:pt>
                <c:pt idx="4">
                  <c:v>0.16</c:v>
                </c:pt>
                <c:pt idx="5">
                  <c:v>0.4900000000000001</c:v>
                </c:pt>
                <c:pt idx="6">
                  <c:v>0.51</c:v>
                </c:pt>
                <c:pt idx="7">
                  <c:v>0.28000000000000008</c:v>
                </c:pt>
                <c:pt idx="8">
                  <c:v>0.27</c:v>
                </c:pt>
                <c:pt idx="9">
                  <c:v>0.27</c:v>
                </c:pt>
                <c:pt idx="10">
                  <c:v>0.18000000000000005</c:v>
                </c:pt>
              </c:numCache>
            </c:numRef>
          </c:val>
        </c:ser>
        <c:axId val="52087808"/>
        <c:axId val="52099712"/>
      </c:barChart>
      <c:catAx>
        <c:axId val="52087808"/>
        <c:scaling>
          <c:orientation val="minMax"/>
        </c:scaling>
        <c:axPos val="b"/>
        <c:tickLblPos val="nextTo"/>
        <c:txPr>
          <a:bodyPr rot="-5400000" vert="horz"/>
          <a:lstStyle/>
          <a:p>
            <a:pPr>
              <a:defRPr/>
            </a:pPr>
            <a:endParaRPr lang="en-US"/>
          </a:p>
        </c:txPr>
        <c:crossAx val="52099712"/>
        <c:crosses val="autoZero"/>
        <c:auto val="1"/>
        <c:lblAlgn val="ctr"/>
        <c:lblOffset val="100"/>
      </c:catAx>
      <c:valAx>
        <c:axId val="52099712"/>
        <c:scaling>
          <c:orientation val="minMax"/>
        </c:scaling>
        <c:axPos val="l"/>
        <c:majorGridlines>
          <c:spPr>
            <a:ln>
              <a:solidFill>
                <a:srgbClr val="FFFFFF">
                  <a:lumMod val="95000"/>
                </a:srgbClr>
              </a:solidFill>
            </a:ln>
          </c:spPr>
        </c:majorGridlines>
        <c:numFmt formatCode="0%" sourceLinked="1"/>
        <c:tickLblPos val="nextTo"/>
        <c:crossAx val="52087808"/>
        <c:crosses val="autoZero"/>
        <c:crossBetween val="between"/>
      </c:valAx>
    </c:plotArea>
    <c:legend>
      <c:legendPos val="r"/>
    </c:legend>
    <c:plotVisOnly val="1"/>
    <c:dispBlanksAs val="gap"/>
  </c:chart>
  <c:txPr>
    <a:bodyPr/>
    <a:lstStyle/>
    <a:p>
      <a:pPr>
        <a:defRPr sz="1800"/>
      </a:pPr>
      <a:endParaRPr lang="en-US"/>
    </a:p>
  </c:txPr>
  <c:externalData r:id="rId2"/>
  <c:userShapes r:id="rId3"/>
</c:chartSpace>
</file>

<file path=ppt/drawings/drawing1.xml><?xml version="1.0" encoding="utf-8"?>
<c:userShapes xmlns:c="http://schemas.openxmlformats.org/drawingml/2006/chart">
  <cdr:relSizeAnchor xmlns:cdr="http://schemas.openxmlformats.org/drawingml/2006/chartDrawing">
    <cdr:from>
      <cdr:x>0.47979</cdr:x>
      <cdr:y>0.02893</cdr:y>
    </cdr:from>
    <cdr:to>
      <cdr:x>0.48055</cdr:x>
      <cdr:y>0.80165</cdr:y>
    </cdr:to>
    <cdr:cxnSp macro="">
      <cdr:nvCxnSpPr>
        <cdr:cNvPr id="6" name="Straight Connector 5"/>
        <cdr:cNvCxnSpPr/>
      </cdr:nvCxnSpPr>
      <cdr:spPr>
        <a:xfrm xmlns:a="http://schemas.openxmlformats.org/drawingml/2006/main">
          <a:off x="3994150" y="133350"/>
          <a:ext cx="6350" cy="3562350"/>
        </a:xfrm>
        <a:prstGeom xmlns:a="http://schemas.openxmlformats.org/drawingml/2006/main" prst="line">
          <a:avLst/>
        </a:prstGeom>
        <a:ln xmlns:a="http://schemas.openxmlformats.org/drawingml/2006/main"/>
      </cdr:spPr>
      <cdr:style>
        <a:lnRef xmlns:a="http://schemas.openxmlformats.org/drawingml/2006/main" idx="1">
          <a:schemeClr val="accent5"/>
        </a:lnRef>
        <a:fillRef xmlns:a="http://schemas.openxmlformats.org/drawingml/2006/main" idx="0">
          <a:schemeClr val="accent5"/>
        </a:fillRef>
        <a:effectRef xmlns:a="http://schemas.openxmlformats.org/drawingml/2006/main" idx="0">
          <a:schemeClr val="accent5"/>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57625" y="9444038"/>
            <a:ext cx="2951163" cy="496887"/>
          </a:xfrm>
          <a:prstGeom prst="rect">
            <a:avLst/>
          </a:prstGeom>
        </p:spPr>
        <p:txBody>
          <a:bodyPr vert="horz" lIns="91595" tIns="45798" rIns="91595" bIns="45798" rtlCol="0" anchor="b"/>
          <a:lstStyle>
            <a:lvl1pPr algn="r" fontAlgn="auto">
              <a:spcBef>
                <a:spcPts val="0"/>
              </a:spcBef>
              <a:spcAft>
                <a:spcPts val="0"/>
              </a:spcAft>
              <a:defRPr sz="1200" smtClean="0">
                <a:latin typeface="+mn-lt"/>
                <a:cs typeface="+mn-cs"/>
              </a:defRPr>
            </a:lvl1pPr>
          </a:lstStyle>
          <a:p>
            <a:pPr>
              <a:defRPr/>
            </a:pPr>
            <a:fld id="{6E6C58CB-F6E1-48E5-90A1-A7A4E3A4D267}"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595" tIns="45798" rIns="91595" bIns="45798" rtlCol="0"/>
          <a:lstStyle>
            <a:lvl1pPr algn="l" fontAlgn="auto">
              <a:spcBef>
                <a:spcPts val="0"/>
              </a:spcBef>
              <a:spcAft>
                <a:spcPts val="0"/>
              </a:spcAft>
              <a:defRPr sz="1200" dirty="0">
                <a:latin typeface="+mn-lt"/>
                <a:cs typeface="+mn-cs"/>
              </a:defRPr>
            </a:lvl1pPr>
          </a:lstStyle>
          <a:p>
            <a:pPr>
              <a:defRPr/>
            </a:pPr>
            <a:endParaRPr lang="en-IE"/>
          </a:p>
        </p:txBody>
      </p:sp>
      <p:sp>
        <p:nvSpPr>
          <p:cNvPr id="3" name="Date Placeholder 2"/>
          <p:cNvSpPr>
            <a:spLocks noGrp="1"/>
          </p:cNvSpPr>
          <p:nvPr>
            <p:ph type="dt" idx="1"/>
          </p:nvPr>
        </p:nvSpPr>
        <p:spPr>
          <a:xfrm>
            <a:off x="3857625" y="0"/>
            <a:ext cx="2951163" cy="496888"/>
          </a:xfrm>
          <a:prstGeom prst="rect">
            <a:avLst/>
          </a:prstGeom>
        </p:spPr>
        <p:txBody>
          <a:bodyPr vert="horz" lIns="91595" tIns="45798" rIns="91595" bIns="45798" rtlCol="0"/>
          <a:lstStyle>
            <a:lvl1pPr algn="r" fontAlgn="auto">
              <a:spcBef>
                <a:spcPts val="0"/>
              </a:spcBef>
              <a:spcAft>
                <a:spcPts val="0"/>
              </a:spcAft>
              <a:defRPr sz="1200" smtClean="0">
                <a:latin typeface="+mn-lt"/>
                <a:cs typeface="+mn-cs"/>
              </a:defRPr>
            </a:lvl1pPr>
          </a:lstStyle>
          <a:p>
            <a:pPr>
              <a:defRPr/>
            </a:pPr>
            <a:fld id="{86D512FD-DDDD-4C4E-A91A-433414D04E5F}" type="datetimeFigureOut">
              <a:rPr lang="en-IE"/>
              <a:pPr>
                <a:defRPr/>
              </a:pPr>
              <a:t>13/11/2012</a:t>
            </a:fld>
            <a:endParaRPr lang="en-IE" dirty="0"/>
          </a:p>
        </p:txBody>
      </p:sp>
      <p:sp>
        <p:nvSpPr>
          <p:cNvPr id="4" name="Slide Image Placeholder 3"/>
          <p:cNvSpPr>
            <a:spLocks noGrp="1" noRot="1" noChangeAspect="1"/>
          </p:cNvSpPr>
          <p:nvPr>
            <p:ph type="sldImg" idx="2"/>
          </p:nvPr>
        </p:nvSpPr>
        <p:spPr>
          <a:xfrm>
            <a:off x="919163" y="746125"/>
            <a:ext cx="4972050" cy="3729038"/>
          </a:xfrm>
          <a:prstGeom prst="rect">
            <a:avLst/>
          </a:prstGeom>
          <a:noFill/>
          <a:ln w="12700">
            <a:solidFill>
              <a:prstClr val="black"/>
            </a:solidFill>
          </a:ln>
        </p:spPr>
        <p:txBody>
          <a:bodyPr vert="horz" lIns="91595" tIns="45798" rIns="91595" bIns="45798" rtlCol="0" anchor="ctr"/>
          <a:lstStyle/>
          <a:p>
            <a:pPr lvl="0"/>
            <a:endParaRPr lang="en-IE" noProof="0" dirty="0"/>
          </a:p>
        </p:txBody>
      </p:sp>
      <p:sp>
        <p:nvSpPr>
          <p:cNvPr id="5" name="Notes Placeholder 4"/>
          <p:cNvSpPr>
            <a:spLocks noGrp="1"/>
          </p:cNvSpPr>
          <p:nvPr>
            <p:ph type="body" sz="quarter" idx="3"/>
          </p:nvPr>
        </p:nvSpPr>
        <p:spPr>
          <a:xfrm>
            <a:off x="681038" y="4722813"/>
            <a:ext cx="5448300" cy="4473575"/>
          </a:xfrm>
          <a:prstGeom prst="rect">
            <a:avLst/>
          </a:prstGeom>
        </p:spPr>
        <p:txBody>
          <a:bodyPr vert="horz" lIns="91595" tIns="45798" rIns="91595" bIns="4579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E" noProof="0"/>
          </a:p>
        </p:txBody>
      </p:sp>
      <p:sp>
        <p:nvSpPr>
          <p:cNvPr id="6" name="Footer Placeholder 5"/>
          <p:cNvSpPr>
            <a:spLocks noGrp="1"/>
          </p:cNvSpPr>
          <p:nvPr>
            <p:ph type="ftr" sz="quarter" idx="4"/>
          </p:nvPr>
        </p:nvSpPr>
        <p:spPr>
          <a:xfrm>
            <a:off x="0" y="9444038"/>
            <a:ext cx="2951163" cy="496887"/>
          </a:xfrm>
          <a:prstGeom prst="rect">
            <a:avLst/>
          </a:prstGeom>
        </p:spPr>
        <p:txBody>
          <a:bodyPr vert="horz" lIns="91595" tIns="45798" rIns="91595" bIns="45798" rtlCol="0" anchor="b"/>
          <a:lstStyle>
            <a:lvl1pPr algn="l" fontAlgn="auto">
              <a:spcBef>
                <a:spcPts val="0"/>
              </a:spcBef>
              <a:spcAft>
                <a:spcPts val="0"/>
              </a:spcAft>
              <a:defRPr sz="1200" dirty="0">
                <a:latin typeface="+mn-lt"/>
                <a:cs typeface="+mn-cs"/>
              </a:defRPr>
            </a:lvl1pPr>
          </a:lstStyle>
          <a:p>
            <a:pPr>
              <a:defRPr/>
            </a:pPr>
            <a:endParaRPr lang="en-IE"/>
          </a:p>
        </p:txBody>
      </p:sp>
      <p:sp>
        <p:nvSpPr>
          <p:cNvPr id="7" name="Slide Number Placeholder 6"/>
          <p:cNvSpPr>
            <a:spLocks noGrp="1"/>
          </p:cNvSpPr>
          <p:nvPr>
            <p:ph type="sldNum" sz="quarter" idx="5"/>
          </p:nvPr>
        </p:nvSpPr>
        <p:spPr>
          <a:xfrm>
            <a:off x="3857625" y="9444038"/>
            <a:ext cx="2951163" cy="496887"/>
          </a:xfrm>
          <a:prstGeom prst="rect">
            <a:avLst/>
          </a:prstGeom>
        </p:spPr>
        <p:txBody>
          <a:bodyPr vert="horz" lIns="91595" tIns="45798" rIns="91595" bIns="45798" rtlCol="0" anchor="b"/>
          <a:lstStyle>
            <a:lvl1pPr algn="r" fontAlgn="auto">
              <a:spcBef>
                <a:spcPts val="0"/>
              </a:spcBef>
              <a:spcAft>
                <a:spcPts val="0"/>
              </a:spcAft>
              <a:defRPr sz="1200" smtClean="0">
                <a:latin typeface="+mn-lt"/>
                <a:cs typeface="+mn-cs"/>
              </a:defRPr>
            </a:lvl1pPr>
          </a:lstStyle>
          <a:p>
            <a:pPr>
              <a:defRPr/>
            </a:pPr>
            <a:fld id="{51B1718A-6756-4ECC-AC75-68BCB6ED8A40}" type="slidenum">
              <a:rPr lang="en-IE"/>
              <a:pPr>
                <a:defRPr/>
              </a:pPr>
              <a:t>‹#›</a:t>
            </a:fld>
            <a:endParaRPr lang="en-IE"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C578A4-3BCC-4312-8965-9DC8933526A0}" type="slidenum">
              <a:rPr lang="en-IE">
                <a:cs typeface="Arial" charset="0"/>
              </a:rPr>
              <a:pPr fontAlgn="base">
                <a:spcBef>
                  <a:spcPct val="0"/>
                </a:spcBef>
                <a:spcAft>
                  <a:spcPct val="0"/>
                </a:spcAft>
              </a:pPr>
              <a:t>1</a:t>
            </a:fld>
            <a:endParaRPr lang="en-IE">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E" b="1" smtClean="0"/>
              <a:t>Measuring person alcohol consumption</a:t>
            </a:r>
            <a:endParaRPr lang="en-IE" smtClean="0"/>
          </a:p>
          <a:p>
            <a:pPr>
              <a:spcBef>
                <a:spcPct val="0"/>
              </a:spcBef>
            </a:pPr>
            <a:r>
              <a:rPr lang="en-IE" b="1" smtClean="0"/>
              <a:t>Almost 6 out of 10 (58%) have heard of the term ‘standard drink’. </a:t>
            </a:r>
          </a:p>
          <a:p>
            <a:pPr>
              <a:spcBef>
                <a:spcPct val="0"/>
              </a:spcBef>
            </a:pPr>
            <a:endParaRPr lang="en-IE" b="1" smtClean="0"/>
          </a:p>
          <a:p>
            <a:pPr>
              <a:spcBef>
                <a:spcPct val="0"/>
              </a:spcBef>
            </a:pPr>
            <a:r>
              <a:rPr lang="en-GB" smtClean="0">
                <a:latin typeface="Arial" charset="0"/>
              </a:rPr>
              <a:t>Before proceeding to the next question, all respondents were provided with a definition of the term “standard drink” – “A standard drink is a term used to measure the amount of alcohol in an alcoholic drink”. Respondents were then asked the number of standard drinks in four alcoholic drinks of various measures.</a:t>
            </a:r>
          </a:p>
          <a:p>
            <a:pPr>
              <a:spcBef>
                <a:spcPct val="0"/>
              </a:spcBef>
            </a:pPr>
            <a:endParaRPr lang="en-IE" b="1" smtClean="0"/>
          </a:p>
          <a:p>
            <a:pPr>
              <a:spcBef>
                <a:spcPct val="0"/>
              </a:spcBef>
            </a:pPr>
            <a:r>
              <a:rPr lang="en-IE" b="1" smtClean="0"/>
              <a:t>Nine per cent of respondents correctly identified the number of standard drinks in each of the four measures of alcohol asked about</a:t>
            </a:r>
            <a:r>
              <a:rPr lang="en-IE" smtClean="0"/>
              <a:t> in the survey. The </a:t>
            </a:r>
            <a:r>
              <a:rPr lang="en-IE" b="1" smtClean="0"/>
              <a:t>levels of understanding of the weekly maximum number of standard drinks recommended for either men or women are very low at nine per cent for each</a:t>
            </a:r>
            <a:r>
              <a:rPr lang="en-IE" smtClean="0"/>
              <a:t>. </a:t>
            </a:r>
          </a:p>
          <a:p>
            <a:pPr>
              <a:spcBef>
                <a:spcPct val="0"/>
              </a:spcBef>
            </a:pPr>
            <a:r>
              <a:rPr lang="en-IE" smtClean="0"/>
              <a:t> </a:t>
            </a: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BB5737-3E53-40C5-9664-27D012A14E7C}" type="slidenum">
              <a:rPr lang="en-IE">
                <a:cs typeface="Arial" charset="0"/>
              </a:rPr>
              <a:pPr fontAlgn="base">
                <a:spcBef>
                  <a:spcPct val="0"/>
                </a:spcBef>
                <a:spcAft>
                  <a:spcPct val="0"/>
                </a:spcAft>
              </a:pPr>
              <a:t>10</a:t>
            </a:fld>
            <a:endParaRPr lang="en-IE">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E" smtClean="0"/>
              <a:t>Almost 6 out of 10 </a:t>
            </a:r>
            <a:r>
              <a:rPr lang="en-IE" b="1" smtClean="0"/>
              <a:t>(58%) do not think that the government is doing enough to reduce alcohol consumption while only 19% think that the government is doing enough</a:t>
            </a:r>
            <a:r>
              <a:rPr lang="en-IE" smtClean="0"/>
              <a:t>. Over three-quarters </a:t>
            </a:r>
            <a:r>
              <a:rPr lang="en-IE" b="1" smtClean="0"/>
              <a:t>(78%) believe that the government has a responsibility to implement public health measures to address high alcohol consumption </a:t>
            </a:r>
            <a:r>
              <a:rPr lang="en-IE" smtClean="0"/>
              <a:t>and there is support for implementing some of the specific  measures in the recently published Report of the Working Group on a National Substance Misuse Strategy (for alcohol).</a:t>
            </a:r>
          </a:p>
          <a:p>
            <a:pPr>
              <a:spcBef>
                <a:spcPct val="0"/>
              </a:spcBef>
            </a:pPr>
            <a:endParaRPr lang="en-IE"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D0BD45-80A1-4B1D-B033-6BA2EDC6E15F}" type="slidenum">
              <a:rPr lang="en-IE">
                <a:cs typeface="Arial" charset="0"/>
              </a:rPr>
              <a:pPr fontAlgn="base">
                <a:spcBef>
                  <a:spcPct val="0"/>
                </a:spcBef>
                <a:spcAft>
                  <a:spcPct val="0"/>
                </a:spcAft>
              </a:pPr>
              <a:t>11</a:t>
            </a:fld>
            <a:endParaRPr lang="en-IE">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E" b="1" smtClean="0"/>
              <a:t>Alcohol pricing</a:t>
            </a:r>
            <a:endParaRPr lang="en-IE" smtClean="0"/>
          </a:p>
          <a:p>
            <a:pPr>
              <a:spcBef>
                <a:spcPct val="0"/>
              </a:spcBef>
            </a:pPr>
            <a:r>
              <a:rPr lang="en-IE" smtClean="0"/>
              <a:t>Around </a:t>
            </a:r>
            <a:r>
              <a:rPr lang="en-IE" b="1" smtClean="0"/>
              <a:t>three-quarters (76%, 777) have purchased alcohol in a supermarket in the past few years</a:t>
            </a:r>
            <a:r>
              <a:rPr lang="en-IE" smtClean="0"/>
              <a:t>. Just over half </a:t>
            </a:r>
            <a:r>
              <a:rPr lang="en-IE" b="1" smtClean="0"/>
              <a:t>(52%) of these respondents believe that the price of alcohol has fallen in supermarkets</a:t>
            </a:r>
            <a:r>
              <a:rPr lang="en-IE" smtClean="0"/>
              <a:t>, with almost </a:t>
            </a:r>
            <a:r>
              <a:rPr lang="en-IE" b="1" smtClean="0"/>
              <a:t>one quarter (23%) believing that it has remained at the same price</a:t>
            </a:r>
            <a:r>
              <a:rPr lang="en-IE" smtClean="0"/>
              <a:t> and </a:t>
            </a:r>
            <a:r>
              <a:rPr lang="en-IE" b="1" smtClean="0"/>
              <a:t>17% believing that the price has increased</a:t>
            </a:r>
            <a:r>
              <a:rPr lang="en-IE" smtClean="0"/>
              <a:t>. Of those noticing a </a:t>
            </a:r>
            <a:r>
              <a:rPr lang="en-IE" b="1" smtClean="0"/>
              <a:t>decrease in the price of alcohol, one quarter (25%) say that they have increased the amount they purchase and this is more common among those aged 34 years or under (at 34%). </a:t>
            </a:r>
          </a:p>
          <a:p>
            <a:pPr>
              <a:spcBef>
                <a:spcPct val="0"/>
              </a:spcBef>
            </a:pPr>
            <a:endParaRPr lang="en-IE" b="1" smtClean="0"/>
          </a:p>
          <a:p>
            <a:pPr>
              <a:spcBef>
                <a:spcPct val="0"/>
              </a:spcBef>
            </a:pPr>
            <a:r>
              <a:rPr lang="en-IE" smtClean="0"/>
              <a:t>In general, </a:t>
            </a:r>
            <a:r>
              <a:rPr lang="en-IE" b="1" smtClean="0"/>
              <a:t>24% would buy more alcohol in supermarkets</a:t>
            </a:r>
            <a:r>
              <a:rPr lang="en-IE" smtClean="0"/>
              <a:t> if the price was to decrease. </a:t>
            </a:r>
            <a:r>
              <a:rPr lang="en-IE" b="1" smtClean="0"/>
              <a:t>Half of those aged between 18-24 years claim they would buy more alcohol if supermarkets decreased prices</a:t>
            </a:r>
            <a:r>
              <a:rPr lang="en-IE" smtClean="0"/>
              <a:t>. </a:t>
            </a:r>
          </a:p>
          <a:p>
            <a:pPr>
              <a:spcBef>
                <a:spcPct val="0"/>
              </a:spcBef>
            </a:pPr>
            <a:r>
              <a:rPr lang="en-IE" smtClean="0"/>
              <a:t> </a:t>
            </a:r>
          </a:p>
          <a:p>
            <a:pPr>
              <a:spcBef>
                <a:spcPct val="0"/>
              </a:spcBef>
            </a:pPr>
            <a:endParaRPr lang="en-IE" smtClean="0"/>
          </a:p>
          <a:p>
            <a:pPr>
              <a:spcBef>
                <a:spcPct val="0"/>
              </a:spcBef>
            </a:pPr>
            <a:endParaRPr lang="en-IE"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F39C1A-A77A-4F95-8377-8A525BC3269A}" type="slidenum">
              <a:rPr lang="en-IE">
                <a:cs typeface="Arial" charset="0"/>
              </a:rPr>
              <a:pPr fontAlgn="base">
                <a:spcBef>
                  <a:spcPct val="0"/>
                </a:spcBef>
                <a:spcAft>
                  <a:spcPct val="0"/>
                </a:spcAft>
              </a:pPr>
              <a:t>12</a:t>
            </a:fld>
            <a:endParaRPr lang="en-IE">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E" smtClean="0"/>
              <a:t>It would require a </a:t>
            </a:r>
            <a:r>
              <a:rPr lang="en-IE" b="1" smtClean="0"/>
              <a:t>25% price increase to get at least two-thirds (67%) of those purchasing alcohol in a supermarket to decrease the amount of alcohol purchased</a:t>
            </a:r>
            <a:r>
              <a:rPr lang="en-IE" smtClean="0"/>
              <a:t>. </a:t>
            </a:r>
            <a:endParaRPr lang="en-GB" smtClean="0">
              <a:latin typeface="Arial" charset="0"/>
            </a:endParaRPr>
          </a:p>
          <a:p>
            <a:pPr>
              <a:spcBef>
                <a:spcPct val="0"/>
              </a:spcBef>
            </a:pPr>
            <a:endParaRPr lang="en-GB" smtClean="0">
              <a:latin typeface="Arial" charset="0"/>
            </a:endParaRPr>
          </a:p>
          <a:p>
            <a:pPr>
              <a:spcBef>
                <a:spcPct val="0"/>
              </a:spcBef>
            </a:pPr>
            <a:r>
              <a:rPr lang="en-IE" smtClean="0"/>
              <a:t>For example, a 25% increase on an average bottle of wine priced at €6.99 would increase its price to €8.74 and 67% of people (who would buy it at €6.99) would buy that bottle less often. </a:t>
            </a:r>
          </a:p>
          <a:p>
            <a:pPr>
              <a:spcBef>
                <a:spcPct val="0"/>
              </a:spcBef>
            </a:pPr>
            <a:endParaRPr lang="en-GB" smtClean="0">
              <a:latin typeface="Arial" charset="0"/>
            </a:endParaRPr>
          </a:p>
          <a:p>
            <a:pPr>
              <a:spcBef>
                <a:spcPct val="0"/>
              </a:spcBef>
            </a:pPr>
            <a:r>
              <a:rPr lang="en-GB" smtClean="0">
                <a:latin typeface="Arial" charset="0"/>
              </a:rPr>
              <a:t>Only </a:t>
            </a:r>
            <a:r>
              <a:rPr lang="en-GB" b="1" smtClean="0">
                <a:latin typeface="Arial" charset="0"/>
              </a:rPr>
              <a:t>one-third (35%) would change their behaviour at a 10 per cent price increase</a:t>
            </a:r>
            <a:r>
              <a:rPr lang="en-GB" smtClean="0">
                <a:latin typeface="Arial" charset="0"/>
              </a:rPr>
              <a:t>.</a:t>
            </a:r>
            <a:endParaRPr lang="en-IE" smtClean="0"/>
          </a:p>
          <a:p>
            <a:pPr>
              <a:spcBef>
                <a:spcPct val="0"/>
              </a:spcBef>
            </a:pPr>
            <a:r>
              <a:rPr lang="en-IE" smtClean="0"/>
              <a:t> </a:t>
            </a:r>
          </a:p>
          <a:p>
            <a:pPr>
              <a:spcBef>
                <a:spcPct val="0"/>
              </a:spcBef>
            </a:pPr>
            <a:r>
              <a:rPr lang="en-IE" smtClean="0"/>
              <a:t>Opinion is somewhat divided on whether special offers or price reductions encourage respondents to buy more alcohol than usual with </a:t>
            </a:r>
            <a:r>
              <a:rPr lang="en-IE" b="1" smtClean="0"/>
              <a:t>45% agreeing that they buy more alcohol and 39% disagreeing</a:t>
            </a:r>
            <a:r>
              <a:rPr lang="en-IE" smtClean="0"/>
              <a:t>. Those aged </a:t>
            </a:r>
            <a:r>
              <a:rPr lang="en-IE" b="1" smtClean="0"/>
              <a:t>18-24 years are most likely to respond to such promotions with almost two-thirds (65%) </a:t>
            </a:r>
            <a:r>
              <a:rPr lang="en-IE" smtClean="0"/>
              <a:t>saying that they </a:t>
            </a:r>
            <a:r>
              <a:rPr lang="en-IE" b="1" smtClean="0"/>
              <a:t>buy more </a:t>
            </a:r>
            <a:r>
              <a:rPr lang="en-IE" smtClean="0"/>
              <a:t>when alcohol is on special offer or when the price is reduced. This decreases with age</a:t>
            </a:r>
          </a:p>
          <a:p>
            <a:pPr>
              <a:spcBef>
                <a:spcPct val="0"/>
              </a:spcBef>
            </a:pPr>
            <a:endParaRPr lang="en-IE" smtClean="0"/>
          </a:p>
          <a:p>
            <a:pPr>
              <a:spcBef>
                <a:spcPct val="0"/>
              </a:spcBef>
            </a:pPr>
            <a:r>
              <a:rPr lang="en-IE" smtClean="0"/>
              <a:t>The </a:t>
            </a:r>
            <a:r>
              <a:rPr lang="en-IE" b="1" smtClean="0"/>
              <a:t>majority (66%) believe that distance sales are an easy way for young people to obtain alcohol</a:t>
            </a:r>
            <a:r>
              <a:rPr lang="en-IE" smtClean="0"/>
              <a:t> and only 15% believe that distance sales are strictly monitored.</a:t>
            </a:r>
          </a:p>
          <a:p>
            <a:pPr>
              <a:spcBef>
                <a:spcPct val="0"/>
              </a:spcBef>
            </a:pPr>
            <a:r>
              <a:rPr lang="en-IE" smtClean="0"/>
              <a:t> </a:t>
            </a:r>
          </a:p>
          <a:p>
            <a:pPr>
              <a:spcBef>
                <a:spcPct val="0"/>
              </a:spcBef>
            </a:pPr>
            <a:endParaRPr lang="en-IE"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72AE57-9DB2-4952-B8AE-DF4CD177C8A8}" type="slidenum">
              <a:rPr lang="en-IE">
                <a:cs typeface="Arial" charset="0"/>
              </a:rPr>
              <a:pPr fontAlgn="base">
                <a:spcBef>
                  <a:spcPct val="0"/>
                </a:spcBef>
                <a:spcAft>
                  <a:spcPct val="0"/>
                </a:spcAft>
              </a:pPr>
              <a:t>13</a:t>
            </a:fld>
            <a:endParaRPr lang="en-IE">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E" smtClean="0"/>
              <a:t> Almost 6 out of 10 </a:t>
            </a:r>
            <a:r>
              <a:rPr lang="en-IE" b="1" smtClean="0"/>
              <a:t>(58%) respondents support minimum unit pricing for alcohol</a:t>
            </a:r>
            <a:r>
              <a:rPr lang="en-IE" smtClean="0"/>
              <a:t>. Support is </a:t>
            </a:r>
            <a:r>
              <a:rPr lang="en-IE" b="1" smtClean="0"/>
              <a:t>strongest among those aged between 35-64 years at 65%</a:t>
            </a:r>
            <a:r>
              <a:rPr lang="en-IE" smtClean="0"/>
              <a:t>. Over </a:t>
            </a:r>
            <a:r>
              <a:rPr lang="en-IE" b="1" smtClean="0"/>
              <a:t>one-fifth (21%) would not support a minimum price for alcohol</a:t>
            </a:r>
            <a:r>
              <a:rPr lang="en-IE" smtClean="0"/>
              <a:t>, with the lack of support </a:t>
            </a:r>
            <a:r>
              <a:rPr lang="en-IE" b="1" smtClean="0"/>
              <a:t>(at 33%) highest among those aged 18-24 years</a:t>
            </a:r>
            <a:r>
              <a:rPr lang="en-IE" smtClean="0"/>
              <a:t>. It is generally accepted that the greater the increase in alcohol prices the greater the reduction in purchasing and this has most effect on younger and heavy drinkers.</a:t>
            </a:r>
          </a:p>
          <a:p>
            <a:pPr>
              <a:spcBef>
                <a:spcPct val="0"/>
              </a:spcBef>
            </a:pPr>
            <a:r>
              <a:rPr lang="en-IE" smtClean="0"/>
              <a:t> </a:t>
            </a:r>
          </a:p>
          <a:p>
            <a:pPr>
              <a:spcBef>
                <a:spcPct val="0"/>
              </a:spcBef>
            </a:pPr>
            <a:r>
              <a:rPr lang="en-IE" b="1" smtClean="0"/>
              <a:t>Forty seven per cent agree that the government should reduce the number of outlets selling alcohol while 28% disagree</a:t>
            </a:r>
            <a:r>
              <a:rPr lang="en-IE" smtClean="0"/>
              <a:t>, with support strongest among women and older age groups. </a:t>
            </a:r>
          </a:p>
          <a:p>
            <a:pPr>
              <a:spcBef>
                <a:spcPct val="0"/>
              </a:spcBef>
            </a:pPr>
            <a:endParaRPr lang="en-IE" smtClean="0"/>
          </a:p>
          <a:p>
            <a:pPr>
              <a:spcBef>
                <a:spcPct val="0"/>
              </a:spcBef>
            </a:pPr>
            <a:r>
              <a:rPr lang="en-IE" b="1" smtClean="0"/>
              <a:t>Forty per cent</a:t>
            </a:r>
            <a:r>
              <a:rPr lang="en-IE" smtClean="0"/>
              <a:t> agree with </a:t>
            </a:r>
            <a:r>
              <a:rPr lang="en-IE" b="1" smtClean="0"/>
              <a:t>separating the sale of alcohol from food and other household products </a:t>
            </a:r>
            <a:r>
              <a:rPr lang="en-IE" smtClean="0"/>
              <a:t>while 32% disagree. </a:t>
            </a:r>
          </a:p>
          <a:p>
            <a:pPr>
              <a:spcBef>
                <a:spcPct val="0"/>
              </a:spcBef>
            </a:pPr>
            <a:endParaRPr lang="en-IE" smtClean="0"/>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D79EBC-C637-4060-814B-6CC2FF6AF12D}" type="slidenum">
              <a:rPr lang="en-IE">
                <a:cs typeface="Arial" charset="0"/>
              </a:rPr>
              <a:pPr fontAlgn="base">
                <a:spcBef>
                  <a:spcPct val="0"/>
                </a:spcBef>
                <a:spcAft>
                  <a:spcPct val="0"/>
                </a:spcAft>
              </a:pPr>
              <a:t>14</a:t>
            </a:fld>
            <a:endParaRPr lang="en-IE">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E" b="1" smtClean="0"/>
              <a:t>Alcohol consumption and driving</a:t>
            </a:r>
            <a:endParaRPr lang="en-IE" smtClean="0"/>
          </a:p>
          <a:p>
            <a:pPr>
              <a:spcBef>
                <a:spcPct val="0"/>
              </a:spcBef>
            </a:pPr>
            <a:r>
              <a:rPr lang="en-IE" smtClean="0"/>
              <a:t>There is good knowledge about the dangers of driving a vehicle under the influence of alcohol and there is strong support for measures to detect and deter such driving practices. </a:t>
            </a:r>
            <a:r>
              <a:rPr lang="en-GB" smtClean="0">
                <a:latin typeface="Arial" charset="0"/>
              </a:rPr>
              <a:t>Overall, </a:t>
            </a:r>
            <a:r>
              <a:rPr lang="en-GB" b="1" smtClean="0">
                <a:latin typeface="Arial" charset="0"/>
              </a:rPr>
              <a:t>three-quarters (75 per cent) do not agree that it is safe to drive after one alcoholic drink</a:t>
            </a:r>
            <a:r>
              <a:rPr lang="en-GB" smtClean="0">
                <a:latin typeface="Arial" charset="0"/>
              </a:rPr>
              <a:t>. Females are more likely to disagree that it is safe than males. Nine out of 10 </a:t>
            </a:r>
            <a:r>
              <a:rPr lang="en-GB" b="1" smtClean="0">
                <a:latin typeface="Arial" charset="0"/>
              </a:rPr>
              <a:t>(90 per cent) do not agree that it is safe to drive after two alcoholic drinks</a:t>
            </a:r>
            <a:r>
              <a:rPr lang="en-GB" smtClean="0">
                <a:latin typeface="Arial" charset="0"/>
              </a:rPr>
              <a:t>. The gender difference seen in terms of driving after one alcoholic drink is no longer evident. </a:t>
            </a:r>
            <a:r>
              <a:rPr lang="en-IE" smtClean="0"/>
              <a:t>There is near universal support </a:t>
            </a:r>
            <a:r>
              <a:rPr lang="en-IE" b="1" smtClean="0"/>
              <a:t>(94%) for the mandatory testing of drivers’ alcohol levels when involved in traffic accidents</a:t>
            </a:r>
            <a:r>
              <a:rPr lang="en-IE" smtClean="0"/>
              <a:t>. Over 8 out of 10 </a:t>
            </a:r>
            <a:r>
              <a:rPr lang="en-IE" b="1" smtClean="0"/>
              <a:t>(84%) agree that those convicted of drink driving on more than one occasion should have an ‘alcohol lock’ fitted in their car</a:t>
            </a:r>
            <a:r>
              <a:rPr lang="en-IE" smtClean="0"/>
              <a:t>. </a:t>
            </a:r>
            <a:r>
              <a:rPr lang="en-GB" smtClean="0">
                <a:latin typeface="Arial" charset="0"/>
              </a:rPr>
              <a:t>No differences by gender or age were found.</a:t>
            </a:r>
            <a:endParaRPr lang="en-IE" smtClean="0"/>
          </a:p>
          <a:p>
            <a:pPr>
              <a:spcBef>
                <a:spcPct val="0"/>
              </a:spcBef>
            </a:pPr>
            <a:endParaRPr lang="en-IE"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165CE8-E4D4-4C63-BEF2-6C242A9D9D71}" type="slidenum">
              <a:rPr lang="en-IE">
                <a:cs typeface="Arial" charset="0"/>
              </a:rPr>
              <a:pPr fontAlgn="base">
                <a:spcBef>
                  <a:spcPct val="0"/>
                </a:spcBef>
                <a:spcAft>
                  <a:spcPct val="0"/>
                </a:spcAft>
              </a:pPr>
              <a:t>15</a:t>
            </a:fld>
            <a:endParaRPr lang="en-IE">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E" b="1" smtClean="0"/>
              <a:t>Advertising alcohol</a:t>
            </a:r>
            <a:endParaRPr lang="en-IE" smtClean="0"/>
          </a:p>
          <a:p>
            <a:pPr>
              <a:spcBef>
                <a:spcPct val="0"/>
              </a:spcBef>
            </a:pPr>
            <a:r>
              <a:rPr lang="en-IE" smtClean="0"/>
              <a:t>The majority support restricting many forms of  alcohol advertising and </a:t>
            </a:r>
            <a:r>
              <a:rPr lang="en-IE" b="1" smtClean="0"/>
              <a:t>two-fifths (40%) support a ban on all alcohol advertising</a:t>
            </a:r>
            <a:r>
              <a:rPr lang="en-IE" smtClean="0"/>
              <a:t>. </a:t>
            </a:r>
          </a:p>
          <a:p>
            <a:pPr>
              <a:spcBef>
                <a:spcPct val="0"/>
              </a:spcBef>
            </a:pPr>
            <a:endParaRPr lang="en-IE" smtClean="0"/>
          </a:p>
          <a:p>
            <a:pPr>
              <a:spcBef>
                <a:spcPct val="0"/>
              </a:spcBef>
            </a:pPr>
            <a:r>
              <a:rPr lang="en-IE" smtClean="0"/>
              <a:t>Almost 8 out of 10 (78%) believe that alcohol advertising should be limited to the product itself rather than the type of person who consumes the brand. Eighty per cent support banning alcohol advertising in cinemas before screening movies rated as suitable for viewing by those aged 17 years or under. Seventy six per cent support not allowing any alcohol advertising on TV and radio before 9pm. In total 70% support banning alcohol advertising on social media and 57% support a ban on alcohol advertising on billboards and at bus stops. </a:t>
            </a:r>
          </a:p>
          <a:p>
            <a:pPr>
              <a:spcBef>
                <a:spcPct val="0"/>
              </a:spcBef>
            </a:pPr>
            <a:r>
              <a:rPr lang="en-IE" smtClean="0"/>
              <a:t> </a:t>
            </a:r>
          </a:p>
          <a:p>
            <a:pPr>
              <a:spcBef>
                <a:spcPct val="0"/>
              </a:spcBef>
            </a:pPr>
            <a:endParaRPr lang="en-IE" smtClean="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306277-6379-4406-AE9C-73AACF0789BF}" type="slidenum">
              <a:rPr lang="en-IE">
                <a:cs typeface="Arial" charset="0"/>
              </a:rPr>
              <a:pPr fontAlgn="base">
                <a:spcBef>
                  <a:spcPct val="0"/>
                </a:spcBef>
                <a:spcAft>
                  <a:spcPct val="0"/>
                </a:spcAft>
              </a:pPr>
              <a:t>16</a:t>
            </a:fld>
            <a:endParaRPr lang="en-IE">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E" smtClean="0"/>
              <a:t>Overall, </a:t>
            </a:r>
            <a:r>
              <a:rPr lang="en-IE" b="1" smtClean="0"/>
              <a:t>two-fifths (42%) support a ban on the alcohol industry sponsoring sporting events and over one-third (37%) support a ban on sponsoring musical events</a:t>
            </a:r>
            <a:r>
              <a:rPr lang="en-IE" smtClean="0"/>
              <a:t>. </a:t>
            </a:r>
            <a:r>
              <a:rPr lang="en-GB" smtClean="0">
                <a:latin typeface="Arial" charset="0"/>
              </a:rPr>
              <a:t>Support is higher among women and in the older age groups (over 45s). </a:t>
            </a:r>
            <a:r>
              <a:rPr lang="en-IE" smtClean="0"/>
              <a:t>Lack of support is more common among men and those aged 44 years or under. Lack of support for such a ban may be due to a perceived shortage of alternative funders or a lack of knowledge that one of the uses of the proposed social responsibility levy could be to help sponsor such events.</a:t>
            </a:r>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52F390-AB15-42B8-9740-7F9BE29E6FA4}" type="slidenum">
              <a:rPr lang="en-IE">
                <a:cs typeface="Arial" charset="0"/>
              </a:rPr>
              <a:pPr fontAlgn="base">
                <a:spcBef>
                  <a:spcPct val="0"/>
                </a:spcBef>
                <a:spcAft>
                  <a:spcPct val="0"/>
                </a:spcAft>
              </a:pPr>
              <a:t>17</a:t>
            </a:fld>
            <a:endParaRPr lang="en-IE">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E" smtClean="0"/>
              <a:t>There is a </a:t>
            </a:r>
            <a:r>
              <a:rPr lang="en-IE" b="1" smtClean="0"/>
              <a:t>desire for better labelling of alcohol containers </a:t>
            </a:r>
            <a:r>
              <a:rPr lang="en-IE" smtClean="0"/>
              <a:t>with very strong support for all four forms of information, asked about,  on the labels of alcohol containers. The vast majority of respondents want information on the alcohol strength (98%), details of alcohol-related harms (95%) a list of ingredients (91%) and the number of calories (82%).</a:t>
            </a:r>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BD3927-FA3B-48F8-A833-E0A1BC5041AB}" type="slidenum">
              <a:rPr lang="en-IE">
                <a:cs typeface="Arial" charset="0"/>
              </a:rPr>
              <a:pPr fontAlgn="base">
                <a:spcBef>
                  <a:spcPct val="0"/>
                </a:spcBef>
                <a:spcAft>
                  <a:spcPct val="0"/>
                </a:spcAft>
              </a:pPr>
              <a:t>18</a:t>
            </a:fld>
            <a:endParaRPr lang="en-IE">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E" smtClean="0"/>
              <a:t>The alcohol industry say that they pay 2 billion to the exchequer each year, actually the most recent figure is 1.8 billion, … but many taxpayers may not realise that the state sponsored health, social and  policing services, which taxpayers finance,  pay 3.7 billion to deal with the consequences of alcohol… a shortfall of 1.7 billion</a:t>
            </a:r>
          </a:p>
          <a:p>
            <a:pPr>
              <a:spcBef>
                <a:spcPct val="0"/>
              </a:spcBef>
            </a:pPr>
            <a:endParaRPr lang="en-IE" smtClean="0"/>
          </a:p>
          <a:p>
            <a:pPr>
              <a:spcBef>
                <a:spcPct val="0"/>
              </a:spcBef>
            </a:pPr>
            <a:r>
              <a:rPr lang="en-IE" smtClean="0"/>
              <a:t> </a:t>
            </a:r>
          </a:p>
          <a:p>
            <a:pPr>
              <a:spcBef>
                <a:spcPct val="0"/>
              </a:spcBef>
            </a:pPr>
            <a:r>
              <a:rPr lang="en-IE" smtClean="0"/>
              <a:t>A HSE commissioned report showed that in 2007, the health-related costs of alcohol were €1.2 billion. </a:t>
            </a:r>
          </a:p>
          <a:p>
            <a:pPr>
              <a:spcBef>
                <a:spcPct val="0"/>
              </a:spcBef>
            </a:pPr>
            <a:r>
              <a:rPr lang="en-IE" smtClean="0"/>
              <a:t>Sixty one per cent believe that people who drink alcohol should contribute to the health-related costs of excessive alcohol consumption. Forty two per cent believe that the alcohol industry should contribute to these costs. Only 27% believe that the State, through taxation, should contribute to these costs.</a:t>
            </a:r>
          </a:p>
          <a:p>
            <a:pPr>
              <a:spcBef>
                <a:spcPct val="0"/>
              </a:spcBef>
            </a:pPr>
            <a:endParaRPr lang="en-IE" smtClean="0"/>
          </a:p>
          <a:p>
            <a:pPr>
              <a:spcBef>
                <a:spcPct val="0"/>
              </a:spcBef>
            </a:pPr>
            <a:endParaRPr lang="en-IE" smtClean="0"/>
          </a:p>
          <a:p>
            <a:pPr>
              <a:spcBef>
                <a:spcPct val="0"/>
              </a:spcBef>
            </a:pPr>
            <a:r>
              <a:rPr lang="en-IE" smtClean="0"/>
              <a:t> </a:t>
            </a:r>
          </a:p>
          <a:p>
            <a:pPr>
              <a:spcBef>
                <a:spcPct val="0"/>
              </a:spcBef>
            </a:pPr>
            <a:endParaRPr lang="en-IE"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E09095-F4E3-4698-8E9E-59068161428B}" type="slidenum">
              <a:rPr lang="en-IE">
                <a:cs typeface="Arial" charset="0"/>
              </a:rPr>
              <a:pPr fontAlgn="base">
                <a:spcBef>
                  <a:spcPct val="0"/>
                </a:spcBef>
                <a:spcAft>
                  <a:spcPct val="0"/>
                </a:spcAft>
              </a:pPr>
              <a:t>19</a:t>
            </a:fld>
            <a:endParaRPr lang="en-IE">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0" lvl="1" fontAlgn="auto">
              <a:spcBef>
                <a:spcPts val="0"/>
              </a:spcBef>
              <a:spcAft>
                <a:spcPts val="0"/>
              </a:spcAft>
              <a:buFont typeface="Arial" pitchFamily="34" charset="0"/>
              <a:buNone/>
              <a:defRPr/>
            </a:pPr>
            <a:r>
              <a:rPr lang="en-US" sz="2400" b="1" dirty="0" smtClean="0">
                <a:solidFill>
                  <a:srgbClr val="7030A0"/>
                </a:solidFill>
                <a:latin typeface="Helvetica" pitchFamily="34" charset="0"/>
              </a:rPr>
              <a:t>Alcohol results from the NACD 2010/11 Drug Prevalence Survey</a:t>
            </a:r>
            <a:endParaRPr lang="en-IE" sz="2300" b="1" dirty="0" smtClean="0">
              <a:solidFill>
                <a:srgbClr val="7030A0"/>
              </a:solidFill>
              <a:latin typeface="Arial" pitchFamily="34" charset="0"/>
              <a:cs typeface="Arial" pitchFamily="34" charset="0"/>
            </a:endParaRPr>
          </a:p>
          <a:p>
            <a:pPr marL="0" lvl="1" fontAlgn="auto">
              <a:spcBef>
                <a:spcPts val="0"/>
              </a:spcBef>
              <a:spcAft>
                <a:spcPts val="0"/>
              </a:spcAft>
              <a:buFont typeface="Arial" pitchFamily="34" charset="0"/>
              <a:buNone/>
              <a:defRPr/>
            </a:pPr>
            <a:r>
              <a:rPr lang="en-IE" sz="2300" b="1" dirty="0" smtClean="0">
                <a:solidFill>
                  <a:srgbClr val="7030A0"/>
                </a:solidFill>
                <a:latin typeface="Arial" pitchFamily="34" charset="0"/>
                <a:cs typeface="Arial" pitchFamily="34" charset="0"/>
              </a:rPr>
              <a:t>87%</a:t>
            </a:r>
            <a:r>
              <a:rPr lang="en-IE" sz="2300" dirty="0" smtClean="0">
                <a:latin typeface="Arial" pitchFamily="34" charset="0"/>
                <a:cs typeface="Arial" pitchFamily="34" charset="0"/>
              </a:rPr>
              <a:t>  (89% males, 85% females) were current drinkers</a:t>
            </a:r>
          </a:p>
          <a:p>
            <a:pPr lvl="1" fontAlgn="auto">
              <a:spcBef>
                <a:spcPts val="0"/>
              </a:spcBef>
              <a:spcAft>
                <a:spcPts val="0"/>
              </a:spcAft>
              <a:defRPr/>
            </a:pPr>
            <a:r>
              <a:rPr lang="en-IE" sz="1400" dirty="0" smtClean="0">
                <a:latin typeface="Arial" pitchFamily="34" charset="0"/>
                <a:cs typeface="Arial" pitchFamily="34" charset="0"/>
              </a:rPr>
              <a:t>	Highest among females aged 18-24 years </a:t>
            </a:r>
            <a:r>
              <a:rPr lang="en-IE" sz="1400" b="1" dirty="0" smtClean="0">
                <a:solidFill>
                  <a:srgbClr val="7030A0"/>
                </a:solidFill>
                <a:latin typeface="Arial" pitchFamily="34" charset="0"/>
                <a:cs typeface="Arial" pitchFamily="34" charset="0"/>
              </a:rPr>
              <a:t>(94%) </a:t>
            </a:r>
          </a:p>
          <a:p>
            <a:pPr lvl="1" fontAlgn="auto">
              <a:spcBef>
                <a:spcPts val="0"/>
              </a:spcBef>
              <a:spcAft>
                <a:spcPts val="0"/>
              </a:spcAft>
              <a:defRPr/>
            </a:pPr>
            <a:r>
              <a:rPr lang="en-IE" sz="1400" dirty="0" smtClean="0">
                <a:latin typeface="Arial" pitchFamily="34" charset="0"/>
                <a:cs typeface="Arial" pitchFamily="34" charset="0"/>
              </a:rPr>
              <a:t>	Lowest among females aged 50-64 years </a:t>
            </a:r>
            <a:r>
              <a:rPr lang="en-IE" sz="1400" b="1" dirty="0" smtClean="0">
                <a:solidFill>
                  <a:srgbClr val="7030A0"/>
                </a:solidFill>
                <a:latin typeface="Arial" pitchFamily="34" charset="0"/>
                <a:cs typeface="Arial" pitchFamily="34" charset="0"/>
              </a:rPr>
              <a:t>(79%)</a:t>
            </a:r>
            <a:endParaRPr lang="en-IE" sz="1300" b="1" dirty="0" smtClean="0">
              <a:solidFill>
                <a:srgbClr val="7030A0"/>
              </a:solidFill>
              <a:latin typeface="Arial" pitchFamily="34" charset="0"/>
              <a:cs typeface="Arial" pitchFamily="34" charset="0"/>
            </a:endParaRPr>
          </a:p>
          <a:p>
            <a:pPr fontAlgn="auto">
              <a:spcBef>
                <a:spcPts val="0"/>
              </a:spcBef>
              <a:spcAft>
                <a:spcPts val="0"/>
              </a:spcAft>
              <a:defRPr/>
            </a:pPr>
            <a:r>
              <a:rPr lang="en-IE" sz="2300" b="1" dirty="0" smtClean="0">
                <a:solidFill>
                  <a:srgbClr val="7030A0"/>
                </a:solidFill>
                <a:latin typeface="Arial" pitchFamily="34" charset="0"/>
                <a:cs typeface="Arial" pitchFamily="34" charset="0"/>
              </a:rPr>
              <a:t>31%</a:t>
            </a:r>
            <a:r>
              <a:rPr lang="en-IE" sz="2300" dirty="0" smtClean="0">
                <a:latin typeface="Arial" pitchFamily="34" charset="0"/>
                <a:cs typeface="Arial" pitchFamily="34" charset="0"/>
              </a:rPr>
              <a:t> of men and </a:t>
            </a:r>
            <a:r>
              <a:rPr lang="en-IE" sz="2300" b="1" dirty="0" smtClean="0">
                <a:solidFill>
                  <a:srgbClr val="7030A0"/>
                </a:solidFill>
                <a:latin typeface="Arial" pitchFamily="34" charset="0"/>
                <a:cs typeface="Arial" pitchFamily="34" charset="0"/>
              </a:rPr>
              <a:t>21%</a:t>
            </a:r>
            <a:r>
              <a:rPr lang="en-IE" sz="2300" dirty="0" smtClean="0">
                <a:latin typeface="Arial" pitchFamily="34" charset="0"/>
                <a:cs typeface="Arial" pitchFamily="34" charset="0"/>
              </a:rPr>
              <a:t> of women consumed alcohol at least twice weekly</a:t>
            </a:r>
          </a:p>
          <a:p>
            <a:pPr marL="0" lvl="1" fontAlgn="auto">
              <a:spcBef>
                <a:spcPts val="0"/>
              </a:spcBef>
              <a:spcAft>
                <a:spcPts val="0"/>
              </a:spcAft>
              <a:defRPr/>
            </a:pPr>
            <a:r>
              <a:rPr lang="en-IE" sz="2000" dirty="0" smtClean="0">
                <a:latin typeface="Arial" pitchFamily="34" charset="0"/>
                <a:cs typeface="Arial" pitchFamily="34" charset="0"/>
              </a:rPr>
              <a:t>	Highest among males 18-24 years </a:t>
            </a:r>
            <a:r>
              <a:rPr lang="en-IE" sz="2000" b="1" dirty="0" smtClean="0">
                <a:solidFill>
                  <a:srgbClr val="7030A0"/>
                </a:solidFill>
                <a:latin typeface="Arial" pitchFamily="34" charset="0"/>
                <a:cs typeface="Arial" pitchFamily="34" charset="0"/>
              </a:rPr>
              <a:t>(60%) </a:t>
            </a:r>
            <a:r>
              <a:rPr lang="en-IE" sz="2000" dirty="0" smtClean="0">
                <a:latin typeface="Arial" pitchFamily="34" charset="0"/>
                <a:cs typeface="Arial" pitchFamily="34" charset="0"/>
              </a:rPr>
              <a:t>and 25-34 years </a:t>
            </a:r>
            <a:r>
              <a:rPr lang="en-IE" sz="2000" b="1" dirty="0" smtClean="0">
                <a:solidFill>
                  <a:srgbClr val="7030A0"/>
                </a:solidFill>
                <a:latin typeface="Arial" pitchFamily="34" charset="0"/>
                <a:cs typeface="Arial" pitchFamily="34" charset="0"/>
              </a:rPr>
              <a:t>(48%)</a:t>
            </a:r>
          </a:p>
          <a:p>
            <a:pPr fontAlgn="auto">
              <a:spcBef>
                <a:spcPts val="0"/>
              </a:spcBef>
              <a:spcAft>
                <a:spcPts val="0"/>
              </a:spcAft>
              <a:defRPr/>
            </a:pPr>
            <a:r>
              <a:rPr lang="en-IE" sz="2300" b="1" dirty="0" smtClean="0">
                <a:solidFill>
                  <a:srgbClr val="7030A0"/>
                </a:solidFill>
                <a:latin typeface="Arial" pitchFamily="34" charset="0"/>
                <a:cs typeface="Arial" pitchFamily="34" charset="0"/>
              </a:rPr>
              <a:t>27%</a:t>
            </a:r>
            <a:r>
              <a:rPr lang="en-IE" sz="2300" dirty="0" smtClean="0">
                <a:latin typeface="Arial" pitchFamily="34" charset="0"/>
                <a:cs typeface="Arial" pitchFamily="34" charset="0"/>
              </a:rPr>
              <a:t> consumed more than 7+ standard drinks/drinking occasion</a:t>
            </a:r>
          </a:p>
          <a:p>
            <a:pPr fontAlgn="auto">
              <a:spcBef>
                <a:spcPts val="0"/>
              </a:spcBef>
              <a:spcAft>
                <a:spcPts val="0"/>
              </a:spcAft>
              <a:defRPr/>
            </a:pPr>
            <a:r>
              <a:rPr lang="en-IE" sz="2300" dirty="0" smtClean="0">
                <a:latin typeface="Arial" pitchFamily="34" charset="0"/>
                <a:cs typeface="Arial" pitchFamily="34" charset="0"/>
              </a:rPr>
              <a:t>	</a:t>
            </a:r>
            <a:r>
              <a:rPr lang="en-IE" sz="2400" dirty="0" smtClean="0"/>
              <a:t>75g of pure alcohol on a single drinking occasion. This corresponds to four pints of beer or seven pub measures of spirits or one 750ml bottle of wine. There is no definitive guidelines on what constitutes RSOD; for this survey 75g was used to denote RSOD as this is the definition which was used by the European Comparative Alcohol Study2 and has been used in a number of Irish drinking surveys. According to the European Commission, RSOD at least once a month in the previous year can be considered a harmful drinking pattern.</a:t>
            </a:r>
            <a:endParaRPr lang="en-IE" sz="1300" dirty="0" smtClean="0"/>
          </a:p>
          <a:p>
            <a:pPr fontAlgn="auto">
              <a:spcBef>
                <a:spcPts val="0"/>
              </a:spcBef>
              <a:spcAft>
                <a:spcPts val="0"/>
              </a:spcAft>
              <a:buFont typeface="Arial" pitchFamily="34" charset="0"/>
              <a:buNone/>
              <a:defRPr/>
            </a:pPr>
            <a:r>
              <a:rPr lang="en-IE" sz="2300" b="1" dirty="0" smtClean="0">
                <a:solidFill>
                  <a:srgbClr val="8030A0"/>
                </a:solidFill>
                <a:latin typeface="Arial" pitchFamily="34" charset="0"/>
                <a:cs typeface="Arial" pitchFamily="34" charset="0"/>
              </a:rPr>
              <a:t>45%</a:t>
            </a:r>
            <a:r>
              <a:rPr lang="en-IE" sz="2300" dirty="0" smtClean="0">
                <a:solidFill>
                  <a:prstClr val="black"/>
                </a:solidFill>
                <a:latin typeface="Arial" pitchFamily="34" charset="0"/>
                <a:cs typeface="Arial" pitchFamily="34" charset="0"/>
              </a:rPr>
              <a:t> engaged in binge drinking at least once per month in the year prior to the survey </a:t>
            </a:r>
            <a:r>
              <a:rPr lang="en-IE" sz="2300" b="1" dirty="0" smtClean="0">
                <a:solidFill>
                  <a:prstClr val="black"/>
                </a:solidFill>
                <a:latin typeface="Arial" pitchFamily="34" charset="0"/>
                <a:cs typeface="Arial" pitchFamily="34" charset="0"/>
              </a:rPr>
              <a:t>- </a:t>
            </a:r>
            <a:r>
              <a:rPr lang="en-IE" sz="2300" b="1" dirty="0" smtClean="0">
                <a:solidFill>
                  <a:srgbClr val="8030A0"/>
                </a:solidFill>
                <a:latin typeface="Helvetica" pitchFamily="34" charset="0"/>
              </a:rPr>
              <a:t>52%</a:t>
            </a:r>
            <a:r>
              <a:rPr lang="en-IE" sz="2300" b="1" dirty="0" smtClean="0">
                <a:solidFill>
                  <a:srgbClr val="CC0099"/>
                </a:solidFill>
                <a:latin typeface="Helvetica" pitchFamily="34" charset="0"/>
              </a:rPr>
              <a:t> </a:t>
            </a:r>
            <a:r>
              <a:rPr lang="en-IE" sz="2300" dirty="0" smtClean="0">
                <a:solidFill>
                  <a:prstClr val="black"/>
                </a:solidFill>
                <a:latin typeface="Helvetica" pitchFamily="34" charset="0"/>
              </a:rPr>
              <a:t>of recent drinkers</a:t>
            </a:r>
            <a:endParaRPr lang="en-IE" sz="1300" dirty="0" smtClean="0">
              <a:solidFill>
                <a:prstClr val="black"/>
              </a:solidFill>
              <a:latin typeface="Arial" pitchFamily="34" charset="0"/>
              <a:cs typeface="Arial" pitchFamily="34" charset="0"/>
            </a:endParaRPr>
          </a:p>
          <a:p>
            <a:pPr fontAlgn="auto">
              <a:spcBef>
                <a:spcPts val="0"/>
              </a:spcBef>
              <a:spcAft>
                <a:spcPts val="0"/>
              </a:spcAft>
              <a:buFont typeface="Arial" pitchFamily="34" charset="0"/>
              <a:buNone/>
              <a:defRPr/>
            </a:pPr>
            <a:r>
              <a:rPr lang="en-IE" sz="2300" b="1" dirty="0" smtClean="0">
                <a:solidFill>
                  <a:srgbClr val="7030A0"/>
                </a:solidFill>
                <a:latin typeface="Helvetica" pitchFamily="34" charset="0"/>
              </a:rPr>
              <a:t>50%</a:t>
            </a:r>
            <a:r>
              <a:rPr lang="en-IE" sz="2300" dirty="0" smtClean="0">
                <a:solidFill>
                  <a:prstClr val="black"/>
                </a:solidFill>
                <a:latin typeface="Helvetica" pitchFamily="34" charset="0"/>
              </a:rPr>
              <a:t> scored positive for harmful drinking using the AUDIT-C screening tool -</a:t>
            </a:r>
            <a:r>
              <a:rPr lang="en-IE" sz="2300" b="1" dirty="0" smtClean="0">
                <a:solidFill>
                  <a:srgbClr val="8030A0"/>
                </a:solidFill>
                <a:latin typeface="Helvetica" pitchFamily="34" charset="0"/>
              </a:rPr>
              <a:t>58%</a:t>
            </a:r>
            <a:r>
              <a:rPr lang="en-IE" sz="2300" dirty="0" smtClean="0">
                <a:solidFill>
                  <a:prstClr val="black"/>
                </a:solidFill>
                <a:latin typeface="Helvetica" pitchFamily="34" charset="0"/>
              </a:rPr>
              <a:t> of recent drinkers</a:t>
            </a:r>
            <a:endParaRPr lang="en-IE" dirty="0" smtClean="0">
              <a:solidFill>
                <a:prstClr val="black"/>
              </a:solidFill>
              <a:latin typeface="Helvetica" pitchFamily="34" charset="0"/>
            </a:endParaRPr>
          </a:p>
          <a:p>
            <a:pPr fontAlgn="auto">
              <a:spcBef>
                <a:spcPts val="0"/>
              </a:spcBef>
              <a:spcAft>
                <a:spcPts val="0"/>
              </a:spcAft>
              <a:buFont typeface="Arial" pitchFamily="34" charset="0"/>
              <a:buNone/>
              <a:defRPr/>
            </a:pPr>
            <a:r>
              <a:rPr lang="en-IE" sz="2300" b="1" dirty="0" smtClean="0">
                <a:solidFill>
                  <a:srgbClr val="7030A0"/>
                </a:solidFill>
                <a:latin typeface="Helvetica" pitchFamily="34" charset="0"/>
              </a:rPr>
              <a:t>20% </a:t>
            </a:r>
            <a:r>
              <a:rPr lang="en-IE" sz="2300" dirty="0" smtClean="0">
                <a:latin typeface="Helvetica" pitchFamily="34" charset="0"/>
              </a:rPr>
              <a:t>experienced at least one harms as a result of their drinking</a:t>
            </a:r>
          </a:p>
          <a:p>
            <a:pPr fontAlgn="auto">
              <a:spcBef>
                <a:spcPts val="0"/>
              </a:spcBef>
              <a:spcAft>
                <a:spcPts val="0"/>
              </a:spcAft>
              <a:defRPr/>
            </a:pPr>
            <a:r>
              <a:rPr lang="en-IE" dirty="0" smtClean="0">
                <a:latin typeface="Helvetica" pitchFamily="34" charset="0"/>
              </a:rPr>
              <a:t>	Six harms – harm to health, home life, work, friendships, being involved in an accident or fight</a:t>
            </a:r>
            <a:endParaRPr lang="en-IE" dirty="0" smtClean="0"/>
          </a:p>
          <a:p>
            <a:pPr fontAlgn="auto">
              <a:spcBef>
                <a:spcPts val="0"/>
              </a:spcBef>
              <a:spcAft>
                <a:spcPts val="0"/>
              </a:spcAft>
              <a:defRPr/>
            </a:pPr>
            <a:r>
              <a:rPr lang="en-IE" sz="2300" b="1" dirty="0" smtClean="0">
                <a:solidFill>
                  <a:srgbClr val="7030A0"/>
                </a:solidFill>
                <a:latin typeface="Helvetica" pitchFamily="34" charset="0"/>
              </a:rPr>
              <a:t>27%</a:t>
            </a:r>
            <a:r>
              <a:rPr lang="en-IE" sz="2300" dirty="0" smtClean="0">
                <a:latin typeface="Helvetica" pitchFamily="34" charset="0"/>
              </a:rPr>
              <a:t> experienced harm as a result of someone else’s drinking</a:t>
            </a:r>
          </a:p>
          <a:p>
            <a:pPr fontAlgn="auto">
              <a:spcBef>
                <a:spcPts val="0"/>
              </a:spcBef>
              <a:spcAft>
                <a:spcPts val="0"/>
              </a:spcAft>
              <a:defRPr/>
            </a:pPr>
            <a:r>
              <a:rPr lang="en-IE" dirty="0" smtClean="0">
                <a:latin typeface="Helvetica" pitchFamily="34" charset="0"/>
              </a:rPr>
              <a:t>	Five harms – family and money problems, being assaulted, being a passenger with a drunk driver, property vandalised</a:t>
            </a:r>
            <a:endParaRPr lang="en-IE" dirty="0" smtClean="0"/>
          </a:p>
          <a:p>
            <a:pPr fontAlgn="auto">
              <a:spcBef>
                <a:spcPts val="0"/>
              </a:spcBef>
              <a:spcAft>
                <a:spcPts val="0"/>
              </a:spcAft>
              <a:defRPr/>
            </a:pPr>
            <a:r>
              <a:rPr lang="en-IE" dirty="0" smtClean="0">
                <a:latin typeface="Helvetica" pitchFamily="34" charset="0"/>
              </a:rPr>
              <a:t>Representative sample </a:t>
            </a:r>
            <a:r>
              <a:rPr lang="en-IE" b="1" dirty="0" smtClean="0">
                <a:solidFill>
                  <a:srgbClr val="7030A0"/>
                </a:solidFill>
                <a:latin typeface="Helvetica" pitchFamily="34" charset="0"/>
              </a:rPr>
              <a:t>4,843</a:t>
            </a:r>
            <a:r>
              <a:rPr lang="en-IE" dirty="0" smtClean="0">
                <a:latin typeface="Helvetica" pitchFamily="34" charset="0"/>
              </a:rPr>
              <a:t> respondents aged </a:t>
            </a:r>
            <a:r>
              <a:rPr lang="en-IE" b="1" dirty="0" smtClean="0">
                <a:solidFill>
                  <a:srgbClr val="7030A0"/>
                </a:solidFill>
                <a:latin typeface="Helvetica" pitchFamily="34" charset="0"/>
              </a:rPr>
              <a:t>18-64</a:t>
            </a:r>
            <a:r>
              <a:rPr lang="en-IE" dirty="0" smtClean="0">
                <a:latin typeface="Helvetica" pitchFamily="34" charset="0"/>
              </a:rPr>
              <a:t> years</a:t>
            </a:r>
            <a:endParaRPr lang="en-IE" sz="200" dirty="0" smtClean="0">
              <a:latin typeface="Helvetica" pitchFamily="34" charset="0"/>
            </a:endParaRPr>
          </a:p>
          <a:p>
            <a:pPr fontAlgn="auto">
              <a:spcBef>
                <a:spcPts val="0"/>
              </a:spcBef>
              <a:spcAft>
                <a:spcPts val="0"/>
              </a:spcAft>
              <a:defRPr/>
            </a:pPr>
            <a:r>
              <a:rPr lang="en-IE" dirty="0" smtClean="0">
                <a:latin typeface="Helvetica" pitchFamily="34" charset="0"/>
              </a:rPr>
              <a:t>Fieldwork Oct 2010 – June 2011</a:t>
            </a:r>
            <a:endParaRPr lang="en-IE" sz="200" dirty="0" smtClean="0">
              <a:latin typeface="Helvetica" pitchFamily="34" charset="0"/>
            </a:endParaRPr>
          </a:p>
          <a:p>
            <a:pPr fontAlgn="auto">
              <a:spcBef>
                <a:spcPts val="0"/>
              </a:spcBef>
              <a:spcAft>
                <a:spcPts val="0"/>
              </a:spcAft>
              <a:defRPr/>
            </a:pPr>
            <a:r>
              <a:rPr lang="en-IE" dirty="0" smtClean="0">
                <a:latin typeface="Helvetica" pitchFamily="34" charset="0"/>
              </a:rPr>
              <a:t>Response rate – </a:t>
            </a:r>
            <a:r>
              <a:rPr lang="en-IE" b="1" dirty="0" smtClean="0">
                <a:solidFill>
                  <a:srgbClr val="7030A0"/>
                </a:solidFill>
                <a:latin typeface="Helvetica" pitchFamily="34" charset="0"/>
              </a:rPr>
              <a:t>60%</a:t>
            </a:r>
            <a:r>
              <a:rPr lang="en-IE" dirty="0" smtClean="0">
                <a:latin typeface="Helvetica" pitchFamily="34" charset="0"/>
              </a:rPr>
              <a:t> </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307E2C-3BD3-4F49-9BBA-4F3CC40B64B6}" type="slidenum">
              <a:rPr lang="en-IE">
                <a:cs typeface="Arial" charset="0"/>
              </a:rPr>
              <a:pPr fontAlgn="base">
                <a:spcBef>
                  <a:spcPct val="0"/>
                </a:spcBef>
                <a:spcAft>
                  <a:spcPct val="0"/>
                </a:spcAft>
              </a:pPr>
              <a:t>2</a:t>
            </a:fld>
            <a:endParaRPr lang="en-IE">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smtClean="0"/>
          </a:p>
          <a:p>
            <a:pPr>
              <a:spcBef>
                <a:spcPct val="0"/>
              </a:spcBef>
            </a:pPr>
            <a:r>
              <a:rPr lang="en-IE" smtClean="0"/>
              <a:t> </a:t>
            </a:r>
          </a:p>
          <a:p>
            <a:pPr>
              <a:spcBef>
                <a:spcPct val="0"/>
              </a:spcBef>
            </a:pPr>
            <a:r>
              <a:rPr lang="en-IE" smtClean="0"/>
              <a:t>The same study showed that public disorder-related costs in 2007 also amounted to €1.2billion. As with the health-related costs of excessive drinking, the majority believe that those who drink alcohol (71%) followed, to a lesser extent, by the alcohol industry (30%) and then the State through taxation (22%) should contribute to the costs of alcohol-related public disorder, relationship difficulties and financial loss. </a:t>
            </a:r>
          </a:p>
          <a:p>
            <a:pPr>
              <a:spcBef>
                <a:spcPct val="0"/>
              </a:spcBef>
            </a:pPr>
            <a:endParaRPr lang="en-IE" smtClean="0"/>
          </a:p>
          <a:p>
            <a:pPr>
              <a:spcBef>
                <a:spcPct val="0"/>
              </a:spcBef>
            </a:pPr>
            <a:endParaRPr lang="en-IE" smtClean="0"/>
          </a:p>
          <a:p>
            <a:pPr>
              <a:spcBef>
                <a:spcPct val="0"/>
              </a:spcBef>
            </a:pPr>
            <a:r>
              <a:rPr lang="en-IE" smtClean="0"/>
              <a:t> </a:t>
            </a:r>
          </a:p>
          <a:p>
            <a:pPr>
              <a:spcBef>
                <a:spcPct val="0"/>
              </a:spcBef>
            </a:pPr>
            <a:endParaRPr lang="en-IE" smtClean="0"/>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527223-B38C-4513-BC9C-A03701CABAB4}" type="slidenum">
              <a:rPr lang="en-IE">
                <a:cs typeface="Arial" charset="0"/>
              </a:rPr>
              <a:pPr fontAlgn="base">
                <a:spcBef>
                  <a:spcPct val="0"/>
                </a:spcBef>
                <a:spcAft>
                  <a:spcPct val="0"/>
                </a:spcAft>
              </a:pPr>
              <a:t>20</a:t>
            </a:fld>
            <a:endParaRPr lang="en-IE">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txBox="1">
            <a:spLocks noGrp="1" noChangeArrowheads="1"/>
          </p:cNvSpPr>
          <p:nvPr/>
        </p:nvSpPr>
        <p:spPr bwMode="auto">
          <a:xfrm>
            <a:off x="3856038" y="0"/>
            <a:ext cx="2952750" cy="282575"/>
          </a:xfrm>
          <a:prstGeom prst="rect">
            <a:avLst/>
          </a:prstGeom>
          <a:noFill/>
          <a:ln w="9525">
            <a:noFill/>
            <a:miter lim="800000"/>
            <a:headEnd/>
            <a:tailEnd/>
          </a:ln>
        </p:spPr>
        <p:txBody>
          <a:bodyPr lIns="92282" tIns="46141" rIns="92282" bIns="46141"/>
          <a:lstStyle/>
          <a:p>
            <a:pPr algn="r" defTabSz="906463"/>
            <a:r>
              <a:rPr lang="en-GB" sz="800"/>
              <a:t>  </a:t>
            </a:r>
            <a:r>
              <a:rPr lang="en-GB" sz="800">
                <a:solidFill>
                  <a:srgbClr val="333333"/>
                </a:solidFill>
                <a:cs typeface="Times New Roman" pitchFamily="18" charset="0"/>
              </a:rPr>
              <a:t>Ipsos MRBI: Report Title</a:t>
            </a:r>
            <a:r>
              <a:rPr lang="en-GB" sz="1000">
                <a:solidFill>
                  <a:srgbClr val="000000"/>
                </a:solidFill>
                <a:latin typeface="Arial Black" pitchFamily="34" charset="0"/>
              </a:rPr>
              <a:t> </a:t>
            </a:r>
            <a:fld id="{3F9BC321-5BD4-4396-AB1B-0A1B03F63DC7}" type="slidenum">
              <a:rPr lang="en-GB" sz="1000">
                <a:latin typeface="Arial Black" pitchFamily="34" charset="0"/>
              </a:rPr>
              <a:pPr algn="r" defTabSz="906463"/>
              <a:t>21</a:t>
            </a:fld>
            <a:endParaRPr lang="en-GB" sz="1000">
              <a:latin typeface="Arial Black" pitchFamily="34" charset="0"/>
            </a:endParaRPr>
          </a:p>
        </p:txBody>
      </p:sp>
      <p:sp>
        <p:nvSpPr>
          <p:cNvPr id="655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IE" smtClean="0"/>
              <a:t>In general, there is good knowledge about the common diseases associated with alcohol consumption such as its effects on the liver (92%), pancreas (84%) and blood pressure (80%). Knowledge about alcohol’s association with breast cancer (49%) and bowel cancer (65%) is less well understood though there is evidence for the links.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smtClean="0"/>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959542-991C-42A7-810F-4F404DEC1BB4}" type="slidenum">
              <a:rPr lang="en-IE">
                <a:cs typeface="Arial" charset="0"/>
              </a:rPr>
              <a:pPr fontAlgn="base">
                <a:spcBef>
                  <a:spcPct val="0"/>
                </a:spcBef>
                <a:spcAft>
                  <a:spcPct val="0"/>
                </a:spcAft>
              </a:pPr>
              <a:t>22</a:t>
            </a:fld>
            <a:endParaRPr lang="en-IE">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E" b="1" smtClean="0"/>
              <a:t>Conclusions</a:t>
            </a:r>
            <a:endParaRPr lang="en-IE" smtClean="0"/>
          </a:p>
          <a:p>
            <a:pPr>
              <a:spcBef>
                <a:spcPct val="0"/>
              </a:spcBef>
            </a:pPr>
            <a:r>
              <a:rPr lang="en-IE" smtClean="0"/>
              <a:t>The survey findings are consistent with general population surveys, surveys among school children and other public opinion surveys. There is a strong belief among survey respondents that the current level of alcohol consumption in Ireland is too high. The majority do not think that the government is doing enough to reduce alcohol consumption. Over three-quarters believe that the government has a responsibility to implement public health measures to address high alcohol consumption and there is support for implementing some of the specific measures in the recently published Report of the Working Group on a National Substance Misuse Strategy (for alcohol).</a:t>
            </a:r>
          </a:p>
          <a:p>
            <a:pPr>
              <a:spcBef>
                <a:spcPct val="0"/>
              </a:spcBef>
            </a:pPr>
            <a:r>
              <a:rPr lang="en-IE" smtClean="0"/>
              <a:t> </a:t>
            </a:r>
          </a:p>
          <a:p>
            <a:pPr>
              <a:spcBef>
                <a:spcPct val="0"/>
              </a:spcBef>
            </a:pPr>
            <a:endParaRPr lang="en-IE" smtClean="0"/>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F3467A-1DEC-42C0-83B6-2DAFBF2A4FFC}" type="slidenum">
              <a:rPr lang="en-IE">
                <a:cs typeface="Arial" charset="0"/>
              </a:rPr>
              <a:pPr fontAlgn="base">
                <a:spcBef>
                  <a:spcPct val="0"/>
                </a:spcBef>
                <a:spcAft>
                  <a:spcPct val="0"/>
                </a:spcAft>
              </a:pPr>
              <a:t>23</a:t>
            </a:fld>
            <a:endParaRPr lang="en-IE">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E" smtClean="0"/>
              <a:t>The support for the measures in the Report of the Working Group on a National Substance Misuse Strategy</a:t>
            </a:r>
          </a:p>
          <a:p>
            <a:pPr>
              <a:spcBef>
                <a:spcPct val="0"/>
              </a:spcBef>
            </a:pPr>
            <a:r>
              <a:rPr lang="en-IE" smtClean="0"/>
              <a:t>is as follows:</a:t>
            </a:r>
          </a:p>
        </p:txBody>
      </p:sp>
      <p:sp>
        <p:nvSpPr>
          <p:cNvPr id="71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E81C06-2DBA-4E17-B533-052CCCDAF4AF}" type="slidenum">
              <a:rPr lang="en-IE">
                <a:cs typeface="Arial" charset="0"/>
              </a:rPr>
              <a:pPr fontAlgn="base">
                <a:spcBef>
                  <a:spcPct val="0"/>
                </a:spcBef>
                <a:spcAft>
                  <a:spcPct val="0"/>
                </a:spcAft>
              </a:pPr>
              <a:t>24</a:t>
            </a:fld>
            <a:endParaRPr lang="en-IE">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E" smtClean="0"/>
              <a:t> </a:t>
            </a: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4028AA-E512-46EA-AD18-CA8FD40454C7}" type="slidenum">
              <a:rPr lang="en-IE">
                <a:cs typeface="Arial" charset="0"/>
              </a:rPr>
              <a:pPr fontAlgn="base">
                <a:spcBef>
                  <a:spcPct val="0"/>
                </a:spcBef>
                <a:spcAft>
                  <a:spcPct val="0"/>
                </a:spcAft>
              </a:pPr>
              <a:t>3</a:t>
            </a:fld>
            <a:endParaRPr lang="en-IE">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E" smtClean="0"/>
              <a:t>In April 2012, the Department of Health asked the Health Research Board to </a:t>
            </a:r>
            <a:r>
              <a:rPr lang="en-IE" b="1" smtClean="0"/>
              <a:t>ascertain the knowledge, opinions and behaviours of the general public in relation to alcohol consumption and whether they agreed or disagreed with the some of the specific measures</a:t>
            </a:r>
            <a:r>
              <a:rPr lang="en-IE" smtClean="0"/>
              <a:t> in the recently published Report of the Working Group on a National Substance Misuse Strategy (for alcohol). </a:t>
            </a:r>
          </a:p>
          <a:p>
            <a:pPr>
              <a:spcBef>
                <a:spcPct val="0"/>
              </a:spcBef>
            </a:pPr>
            <a:r>
              <a:rPr lang="en-IE" smtClean="0"/>
              <a:t> </a:t>
            </a:r>
          </a:p>
          <a:p>
            <a:pPr>
              <a:spcBef>
                <a:spcPct val="0"/>
              </a:spcBef>
            </a:pPr>
            <a:r>
              <a:rPr lang="en-IE" smtClean="0"/>
              <a:t>We </a:t>
            </a:r>
            <a:r>
              <a:rPr lang="en-IE" b="1" smtClean="0"/>
              <a:t>broadened the scope</a:t>
            </a:r>
            <a:r>
              <a:rPr lang="en-IE" smtClean="0"/>
              <a:t> to include all the measures that the DOH are responsible for and some of the measures that the HSE are responsible for. We developed a </a:t>
            </a:r>
            <a:r>
              <a:rPr lang="en-IE" b="1" smtClean="0"/>
              <a:t>draft questionnaire</a:t>
            </a:r>
            <a:r>
              <a:rPr lang="en-IE" smtClean="0"/>
              <a:t> with input from the HSE and other similar surveys.</a:t>
            </a:r>
          </a:p>
          <a:p>
            <a:pPr>
              <a:spcBef>
                <a:spcPct val="0"/>
              </a:spcBef>
            </a:pPr>
            <a:r>
              <a:rPr lang="en-IE" smtClean="0"/>
              <a:t> </a:t>
            </a:r>
          </a:p>
          <a:p>
            <a:pPr>
              <a:spcBef>
                <a:spcPct val="0"/>
              </a:spcBef>
            </a:pPr>
            <a:r>
              <a:rPr lang="en-IE" smtClean="0"/>
              <a:t>. </a:t>
            </a:r>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2740D2-4A4D-45A5-8D02-95C3DD2D4905}" type="slidenum">
              <a:rPr lang="en-IE">
                <a:cs typeface="Arial" charset="0"/>
              </a:rPr>
              <a:pPr fontAlgn="base">
                <a:spcBef>
                  <a:spcPct val="0"/>
                </a:spcBef>
                <a:spcAft>
                  <a:spcPct val="0"/>
                </a:spcAft>
              </a:pPr>
              <a:t>4</a:t>
            </a:fld>
            <a:endParaRPr lang="en-IE">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E" smtClean="0"/>
              <a:t>We </a:t>
            </a:r>
            <a:r>
              <a:rPr lang="en-IE" b="1" smtClean="0"/>
              <a:t>commissioned Ipsos MRBI</a:t>
            </a:r>
            <a:r>
              <a:rPr lang="en-IE" smtClean="0"/>
              <a:t> to do the survey. Ipsos MRBI </a:t>
            </a:r>
            <a:r>
              <a:rPr lang="en-IE" b="1" smtClean="0"/>
              <a:t>redrafted the questionnaire</a:t>
            </a:r>
            <a:r>
              <a:rPr lang="en-IE" smtClean="0"/>
              <a:t> and ensured each question was phrased in a </a:t>
            </a:r>
            <a:r>
              <a:rPr lang="en-IE" b="1" smtClean="0"/>
              <a:t>neutral </a:t>
            </a:r>
            <a:r>
              <a:rPr lang="en-IE" smtClean="0"/>
              <a:t>manner.  They </a:t>
            </a:r>
            <a:r>
              <a:rPr lang="en-IE" b="1" smtClean="0"/>
              <a:t>laid out </a:t>
            </a:r>
            <a:r>
              <a:rPr lang="en-IE" smtClean="0"/>
              <a:t>the questions to </a:t>
            </a:r>
            <a:r>
              <a:rPr lang="en-IE" b="1" smtClean="0"/>
              <a:t>facilitate easy, objective, and consistent administration</a:t>
            </a:r>
            <a:r>
              <a:rPr lang="en-IE" smtClean="0"/>
              <a:t> for the respondents and the interviewees. Ipsos MRBI collected the survey data.</a:t>
            </a:r>
          </a:p>
          <a:p>
            <a:pPr>
              <a:spcBef>
                <a:spcPct val="0"/>
              </a:spcBef>
            </a:pPr>
            <a:r>
              <a:rPr lang="en-IE" smtClean="0"/>
              <a:t> </a:t>
            </a:r>
          </a:p>
          <a:p>
            <a:pPr>
              <a:spcBef>
                <a:spcPct val="0"/>
              </a:spcBef>
            </a:pPr>
            <a:r>
              <a:rPr lang="en-IE" smtClean="0"/>
              <a:t>Ipsos MRBI used their </a:t>
            </a:r>
            <a:r>
              <a:rPr lang="en-IE" b="1" smtClean="0"/>
              <a:t>national quota survey methodology</a:t>
            </a:r>
            <a:r>
              <a:rPr lang="en-IE" smtClean="0"/>
              <a:t> and their </a:t>
            </a:r>
            <a:r>
              <a:rPr lang="en-IE" b="1" smtClean="0"/>
              <a:t>trained interviewers</a:t>
            </a:r>
            <a:r>
              <a:rPr lang="en-IE" smtClean="0"/>
              <a:t> to implement the survey. The </a:t>
            </a:r>
            <a:r>
              <a:rPr lang="en-IE" b="1" smtClean="0"/>
              <a:t>findings</a:t>
            </a:r>
            <a:r>
              <a:rPr lang="en-IE" smtClean="0"/>
              <a:t> of this survey are </a:t>
            </a:r>
            <a:r>
              <a:rPr lang="en-IE" b="1" smtClean="0"/>
              <a:t>consistent</a:t>
            </a:r>
            <a:r>
              <a:rPr lang="en-IE" smtClean="0"/>
              <a:t> with surveys among general population (SLAN and NACD) and school children (ESPAD) and Alcohol Action Irelands knowledge, attitudes and behaviours survey.  </a:t>
            </a:r>
          </a:p>
          <a:p>
            <a:pPr>
              <a:spcBef>
                <a:spcPct val="0"/>
              </a:spcBef>
            </a:pPr>
            <a:endParaRPr lang="en-GB" smtClean="0"/>
          </a:p>
          <a:p>
            <a:pPr>
              <a:spcBef>
                <a:spcPct val="0"/>
              </a:spcBef>
            </a:pPr>
            <a:r>
              <a:rPr lang="en-GB" smtClean="0"/>
              <a:t>It was administered to a national quota sample of </a:t>
            </a:r>
            <a:r>
              <a:rPr lang="en-GB" b="1" smtClean="0"/>
              <a:t>1,020…</a:t>
            </a:r>
            <a:r>
              <a:rPr lang="en-GB" smtClean="0"/>
              <a:t> representative of the 3.4 million adults </a:t>
            </a:r>
            <a:r>
              <a:rPr lang="en-GB" b="1" smtClean="0"/>
              <a:t>aged 18 years and over</a:t>
            </a:r>
            <a:r>
              <a:rPr lang="en-GB" smtClean="0"/>
              <a:t>… covering </a:t>
            </a:r>
            <a:r>
              <a:rPr lang="en-GB" b="1" smtClean="0"/>
              <a:t>100 sampling points </a:t>
            </a:r>
            <a:r>
              <a:rPr lang="en-GB" smtClean="0"/>
              <a:t>throughout Ireland </a:t>
            </a:r>
          </a:p>
          <a:p>
            <a:pPr>
              <a:spcBef>
                <a:spcPct val="0"/>
              </a:spcBef>
            </a:pPr>
            <a:endParaRPr lang="en-GB" smtClean="0"/>
          </a:p>
          <a:p>
            <a:pPr>
              <a:spcBef>
                <a:spcPct val="0"/>
              </a:spcBef>
            </a:pPr>
            <a:r>
              <a:rPr lang="en-GB" smtClean="0"/>
              <a:t>Interviews were conducted using a </a:t>
            </a:r>
            <a:r>
              <a:rPr lang="en-GB" b="1" smtClean="0"/>
              <a:t>face-to-face</a:t>
            </a:r>
            <a:r>
              <a:rPr lang="en-GB" smtClean="0"/>
              <a:t> approach, at home addresses between 16th and 25th May, and took approximately </a:t>
            </a:r>
            <a:r>
              <a:rPr lang="en-GB" b="1" smtClean="0"/>
              <a:t>15 minutes </a:t>
            </a:r>
            <a:r>
              <a:rPr lang="en-GB" smtClean="0"/>
              <a:t>to complete.</a:t>
            </a:r>
          </a:p>
          <a:p>
            <a:pPr>
              <a:spcBef>
                <a:spcPct val="0"/>
              </a:spcBef>
            </a:pPr>
            <a:endParaRPr lang="en-GB" smtClean="0"/>
          </a:p>
          <a:p>
            <a:pPr>
              <a:spcBef>
                <a:spcPct val="0"/>
              </a:spcBef>
            </a:pPr>
            <a:endParaRPr lang="en-IE"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1047CF-3EC8-4260-8132-1491F80B57E8}" type="slidenum">
              <a:rPr lang="en-IE">
                <a:cs typeface="Arial" charset="0"/>
              </a:rPr>
              <a:pPr fontAlgn="base">
                <a:spcBef>
                  <a:spcPct val="0"/>
                </a:spcBef>
                <a:spcAft>
                  <a:spcPct val="0"/>
                </a:spcAft>
              </a:pPr>
              <a:t>5</a:t>
            </a:fld>
            <a:endParaRPr lang="en-IE">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E" smtClean="0"/>
              <a:t>At the request of the HRB, Ipsos MRBI </a:t>
            </a:r>
            <a:r>
              <a:rPr lang="en-IE" b="1" smtClean="0"/>
              <a:t>weighted the data using the Census 2011</a:t>
            </a:r>
            <a:r>
              <a:rPr lang="en-IE" smtClean="0"/>
              <a:t> and </a:t>
            </a:r>
            <a:r>
              <a:rPr lang="en-IE" b="1" smtClean="0"/>
              <a:t>analysed</a:t>
            </a:r>
            <a:r>
              <a:rPr lang="en-IE" smtClean="0"/>
              <a:t> each question by </a:t>
            </a:r>
            <a:r>
              <a:rPr lang="en-IE" b="1" smtClean="0"/>
              <a:t>gender and age</a:t>
            </a:r>
            <a:r>
              <a:rPr lang="en-IE" smtClean="0"/>
              <a:t>. The proportion of people who do </a:t>
            </a:r>
            <a:r>
              <a:rPr lang="en-IE" b="1" smtClean="0"/>
              <a:t>not drink alcohol (at 17%)</a:t>
            </a:r>
            <a:r>
              <a:rPr lang="en-IE" smtClean="0"/>
              <a:t> is consistent with the 2007 SLAN survey (at 19%)… not shown in figure. </a:t>
            </a:r>
          </a:p>
          <a:p>
            <a:pPr>
              <a:spcBef>
                <a:spcPct val="0"/>
              </a:spcBef>
            </a:pPr>
            <a:r>
              <a:rPr lang="en-IE" smtClean="0"/>
              <a:t> </a:t>
            </a:r>
          </a:p>
          <a:p>
            <a:pPr>
              <a:spcBef>
                <a:spcPct val="0"/>
              </a:spcBef>
            </a:pPr>
            <a:endParaRPr lang="en-IE"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0C5252-1C7D-4CC9-9E95-086E216D41B7}" type="slidenum">
              <a:rPr lang="en-IE">
                <a:cs typeface="Arial" charset="0"/>
              </a:rPr>
              <a:pPr fontAlgn="base">
                <a:spcBef>
                  <a:spcPct val="0"/>
                </a:spcBef>
                <a:spcAft>
                  <a:spcPct val="0"/>
                </a:spcAft>
              </a:pPr>
              <a:t>6</a:t>
            </a:fld>
            <a:endParaRPr lang="en-IE">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E" smtClean="0"/>
              <a:t>The key findings are presented in a number of themes. Only a selection of the findings are reported in the presentation.</a:t>
            </a:r>
          </a:p>
          <a:p>
            <a:pPr>
              <a:spcBef>
                <a:spcPct val="0"/>
              </a:spcBef>
            </a:pPr>
            <a:endParaRPr lang="en-IE" smtClean="0"/>
          </a:p>
          <a:p>
            <a:pPr>
              <a:spcBef>
                <a:spcPct val="0"/>
              </a:spcBef>
            </a:pPr>
            <a:r>
              <a:rPr lang="en-IE" smtClean="0"/>
              <a:t>The </a:t>
            </a:r>
            <a:r>
              <a:rPr lang="en-IE" b="1" smtClean="0"/>
              <a:t>report presents</a:t>
            </a:r>
            <a:r>
              <a:rPr lang="en-IE" smtClean="0"/>
              <a:t> all the findings, the questionnaire, interviewer written briefing and relevant references and is available at http://www.drugsandalcohol.ie/18022/. </a:t>
            </a:r>
          </a:p>
          <a:p>
            <a:pPr>
              <a:spcBef>
                <a:spcPct val="0"/>
              </a:spcBef>
            </a:pPr>
            <a:endParaRPr lang="en-IE"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3B4971-A134-4899-B82A-F2A956A4B841}" type="slidenum">
              <a:rPr lang="en-IE">
                <a:cs typeface="Arial" charset="0"/>
              </a:rPr>
              <a:pPr fontAlgn="base">
                <a:spcBef>
                  <a:spcPct val="0"/>
                </a:spcBef>
                <a:spcAft>
                  <a:spcPct val="0"/>
                </a:spcAft>
              </a:pPr>
              <a:t>7</a:t>
            </a:fld>
            <a:endParaRPr lang="en-IE">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E" smtClean="0"/>
              <a:t>There is a </a:t>
            </a:r>
            <a:r>
              <a:rPr lang="en-IE" b="1" smtClean="0"/>
              <a:t>strong belief</a:t>
            </a:r>
            <a:r>
              <a:rPr lang="en-IE" smtClean="0"/>
              <a:t> among 1,020 survey respondents </a:t>
            </a:r>
            <a:r>
              <a:rPr lang="en-IE" b="1" smtClean="0"/>
              <a:t>(85%) that the current level of alcohol consumption in Ireland is too high </a:t>
            </a:r>
            <a:r>
              <a:rPr lang="en-IE" smtClean="0"/>
              <a:t>and a </a:t>
            </a:r>
            <a:r>
              <a:rPr lang="en-IE" b="1" smtClean="0"/>
              <a:t>general perception (73%) that Irish society tolerates high levels of alcohol consumption</a:t>
            </a:r>
            <a:r>
              <a:rPr lang="en-IE" smtClean="0"/>
              <a:t>. A </a:t>
            </a:r>
            <a:r>
              <a:rPr lang="en-IE" b="1" smtClean="0"/>
              <a:t>considerable majority (72%) say they know someone who, in their opinion, drinks too much alcohol</a:t>
            </a:r>
            <a:r>
              <a:rPr lang="en-IE" smtClean="0"/>
              <a:t>, and of the 744 respondents who </a:t>
            </a:r>
            <a:r>
              <a:rPr lang="en-IE" b="1" smtClean="0"/>
              <a:t>know someone who drinks too much, 42% say that the person is an immediate family member</a:t>
            </a:r>
            <a:r>
              <a:rPr lang="en-IE" smtClean="0"/>
              <a:t>.  </a:t>
            </a:r>
          </a:p>
          <a:p>
            <a:pPr>
              <a:spcBef>
                <a:spcPct val="0"/>
              </a:spcBef>
            </a:pPr>
            <a:endParaRPr lang="en-IE" smtClean="0"/>
          </a:p>
          <a:p>
            <a:pPr>
              <a:spcBef>
                <a:spcPct val="0"/>
              </a:spcBef>
            </a:pPr>
            <a:endParaRPr lang="en-IE"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98BD6F-26EA-4244-9D10-676658DC2143}" type="slidenum">
              <a:rPr lang="en-IE">
                <a:cs typeface="Arial" charset="0"/>
              </a:rPr>
              <a:pPr fontAlgn="base">
                <a:spcBef>
                  <a:spcPct val="0"/>
                </a:spcBef>
                <a:spcAft>
                  <a:spcPct val="0"/>
                </a:spcAft>
              </a:pPr>
              <a:t>8</a:t>
            </a:fld>
            <a:endParaRPr lang="en-IE">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IE" sz="1800" dirty="0" smtClean="0">
                <a:solidFill>
                  <a:srgbClr val="C00000"/>
                </a:solidFill>
              </a:rPr>
              <a:t>When measuring person alcohol consumption in Ireland, a standard drink is used…</a:t>
            </a:r>
            <a:r>
              <a:rPr lang="en-IE" sz="1800" b="1" dirty="0" smtClean="0"/>
              <a:t/>
            </a:r>
            <a:br>
              <a:rPr lang="en-IE" sz="1800" b="1" dirty="0" smtClean="0"/>
            </a:br>
            <a:r>
              <a:rPr lang="en-IE" sz="1800" b="1" dirty="0" smtClean="0"/>
              <a:t/>
            </a:r>
            <a:br>
              <a:rPr lang="en-IE" sz="1800" b="1" dirty="0" smtClean="0"/>
            </a:br>
            <a:r>
              <a:rPr lang="en-IE" dirty="0" smtClean="0">
                <a:solidFill>
                  <a:schemeClr val="bg1">
                    <a:lumMod val="50000"/>
                  </a:schemeClr>
                </a:solidFill>
              </a:rPr>
              <a:t>a standard drink is 10 grams of alcohol which is equivalent to one half pint of beer, one pub measure of spirit and 100 ml of wine… The normal small wine glass contains about 150 ml which is 1.5 standard drinks… and the more modern larger wine glass would contain 200 ml of wine which is 2 standard drinks </a:t>
            </a:r>
          </a:p>
          <a:p>
            <a:pPr fontAlgn="auto">
              <a:spcBef>
                <a:spcPts val="0"/>
              </a:spcBef>
              <a:spcAft>
                <a:spcPts val="0"/>
              </a:spcAft>
              <a:defRPr/>
            </a:pPr>
            <a:endParaRPr lang="en-IE" dirty="0" smtClean="0">
              <a:solidFill>
                <a:schemeClr val="bg1">
                  <a:lumMod val="50000"/>
                </a:schemeClr>
              </a:solidFill>
            </a:endParaRPr>
          </a:p>
          <a:p>
            <a:pPr fontAlgn="auto">
              <a:spcBef>
                <a:spcPts val="0"/>
              </a:spcBef>
              <a:spcAft>
                <a:spcPts val="0"/>
              </a:spcAft>
              <a:defRPr/>
            </a:pPr>
            <a:endParaRPr lang="en-IE" dirty="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7B6755-2F89-447E-8935-B6BBD2E09E03}" type="slidenum">
              <a:rPr lang="en-IE">
                <a:cs typeface="Arial" charset="0"/>
              </a:rPr>
              <a:pPr fontAlgn="base">
                <a:spcBef>
                  <a:spcPct val="0"/>
                </a:spcBef>
                <a:spcAft>
                  <a:spcPct val="0"/>
                </a:spcAft>
              </a:pPr>
              <a:t>9</a:t>
            </a:fld>
            <a:endParaRPr lang="en-IE">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HRB Logo and Title.png"/>
          <p:cNvPicPr>
            <a:picLocks noChangeAspect="1"/>
          </p:cNvPicPr>
          <p:nvPr userDrawn="1"/>
        </p:nvPicPr>
        <p:blipFill>
          <a:blip r:embed="rId3"/>
          <a:srcRect/>
          <a:stretch>
            <a:fillRect/>
          </a:stretch>
        </p:blipFill>
        <p:spPr bwMode="auto">
          <a:xfrm>
            <a:off x="7451725" y="5732463"/>
            <a:ext cx="1152525" cy="909637"/>
          </a:xfrm>
          <a:prstGeom prst="rect">
            <a:avLst/>
          </a:prstGeom>
          <a:noFill/>
          <a:ln w="9525">
            <a:noFill/>
            <a:miter lim="800000"/>
            <a:headEnd/>
            <a:tailEnd/>
          </a:ln>
        </p:spPr>
      </p:pic>
      <p:sp>
        <p:nvSpPr>
          <p:cNvPr id="2" name="Title 1"/>
          <p:cNvSpPr>
            <a:spLocks noGrp="1"/>
          </p:cNvSpPr>
          <p:nvPr>
            <p:ph type="ctrTitle"/>
          </p:nvPr>
        </p:nvSpPr>
        <p:spPr>
          <a:xfrm>
            <a:off x="457199" y="1791346"/>
            <a:ext cx="6755101" cy="707886"/>
          </a:xfrm>
        </p:spPr>
        <p:txBody>
          <a:bodyPr wrap="square" anchor="b" anchorCtr="0">
            <a:spAutoFit/>
          </a:bodyPr>
          <a:lstStyle>
            <a:lvl1pPr>
              <a:defRPr sz="4000" baseline="0">
                <a:solidFill>
                  <a:schemeClr val="accent1"/>
                </a:solidFill>
                <a:latin typeface="Helvetica Neue LT Pro 55 Roman"/>
              </a:defRPr>
            </a:lvl1pPr>
          </a:lstStyle>
          <a:p>
            <a:r>
              <a:rPr lang="en-US" smtClean="0"/>
              <a:t>Click to edit Master title style</a:t>
            </a:r>
            <a:endParaRPr lang="en-US" dirty="0"/>
          </a:p>
        </p:txBody>
      </p:sp>
      <p:sp>
        <p:nvSpPr>
          <p:cNvPr id="3" name="Subtitle 2"/>
          <p:cNvSpPr>
            <a:spLocks noGrp="1"/>
          </p:cNvSpPr>
          <p:nvPr>
            <p:ph type="subTitle" idx="1"/>
          </p:nvPr>
        </p:nvSpPr>
        <p:spPr>
          <a:xfrm>
            <a:off x="457199" y="2569760"/>
            <a:ext cx="5759495" cy="1752600"/>
          </a:xfrm>
        </p:spPr>
        <p:txBody>
          <a:bodyPr/>
          <a:lstStyle>
            <a:lvl1pPr marL="0" indent="0" algn="l">
              <a:buNone/>
              <a:defRPr sz="3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a:xfrm>
            <a:off x="457200" y="6461125"/>
            <a:ext cx="1536700" cy="260350"/>
          </a:xfrm>
        </p:spPr>
        <p:txBody>
          <a:bodyPr/>
          <a:lstStyle>
            <a:lvl1pPr>
              <a:defRPr/>
            </a:lvl1pPr>
          </a:lstStyle>
          <a:p>
            <a:pPr>
              <a:defRPr/>
            </a:pPr>
            <a:fld id="{E829284E-D1BB-4D40-9770-302E7662D445}" type="datetimeFigureOut">
              <a:rPr lang="en-US"/>
              <a:pPr>
                <a:defRPr/>
              </a:pPr>
              <a:t>11/13/2012</a:t>
            </a:fld>
            <a:endParaRPr lang="en-US" dirty="0"/>
          </a:p>
        </p:txBody>
      </p:sp>
      <p:sp>
        <p:nvSpPr>
          <p:cNvPr id="6" name="Footer Placeholder 4"/>
          <p:cNvSpPr>
            <a:spLocks noGrp="1"/>
          </p:cNvSpPr>
          <p:nvPr>
            <p:ph type="ftr" sz="quarter" idx="11"/>
          </p:nvPr>
        </p:nvSpPr>
        <p:spPr>
          <a:xfrm>
            <a:off x="2132013" y="6461125"/>
            <a:ext cx="3800475" cy="260350"/>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091238" y="6461125"/>
            <a:ext cx="842962" cy="260350"/>
          </a:xfrm>
        </p:spPr>
        <p:txBody>
          <a:bodyPr/>
          <a:lstStyle>
            <a:lvl1pPr>
              <a:defRPr/>
            </a:lvl1pPr>
          </a:lstStyle>
          <a:p>
            <a:pPr>
              <a:defRPr/>
            </a:pPr>
            <a:fld id="{77256E2D-AC70-49F3-A78C-6044D8F8242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Side No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7" descr="HRB Logo and Title.png"/>
          <p:cNvPicPr>
            <a:picLocks noChangeAspect="1"/>
          </p:cNvPicPr>
          <p:nvPr userDrawn="1"/>
        </p:nvPicPr>
        <p:blipFill>
          <a:blip r:embed="rId3"/>
          <a:srcRect/>
          <a:stretch>
            <a:fillRect/>
          </a:stretch>
        </p:blipFill>
        <p:spPr bwMode="auto">
          <a:xfrm>
            <a:off x="7451725" y="365125"/>
            <a:ext cx="1152525" cy="908050"/>
          </a:xfrm>
          <a:prstGeom prst="rect">
            <a:avLst/>
          </a:prstGeom>
          <a:noFill/>
          <a:ln w="9525">
            <a:noFill/>
            <a:miter lim="800000"/>
            <a:headEnd/>
            <a:tailEnd/>
          </a:ln>
        </p:spPr>
      </p:pic>
      <p:sp>
        <p:nvSpPr>
          <p:cNvPr id="2" name="Title 1"/>
          <p:cNvSpPr>
            <a:spLocks noGrp="1"/>
          </p:cNvSpPr>
          <p:nvPr>
            <p:ph type="title"/>
          </p:nvPr>
        </p:nvSpPr>
        <p:spPr>
          <a:xfrm>
            <a:off x="457200" y="273050"/>
            <a:ext cx="6730083" cy="1162050"/>
          </a:xfrm>
        </p:spPr>
        <p:txBody>
          <a:bodyPr anchor="b"/>
          <a:lstStyle>
            <a:lvl1pPr algn="l">
              <a:defRPr sz="2000" b="0" i="0">
                <a:solidFill>
                  <a:schemeClr val="accent1"/>
                </a:solidFill>
                <a:latin typeface="Helvetica Neue LT Pro 55 Roman"/>
                <a:cs typeface="HelveticaNeueLT Pro 75 Bd"/>
              </a:defRPr>
            </a:lvl1pPr>
          </a:lstStyle>
          <a:p>
            <a:r>
              <a:rPr lang="en-GB" dirty="0" smtClean="0"/>
              <a:t>Click to edit Master title style</a:t>
            </a:r>
            <a:endParaRPr lang="en-US" dirty="0"/>
          </a:p>
        </p:txBody>
      </p:sp>
      <p:sp>
        <p:nvSpPr>
          <p:cNvPr id="3" name="Content Placeholder 2"/>
          <p:cNvSpPr>
            <a:spLocks noGrp="1"/>
          </p:cNvSpPr>
          <p:nvPr>
            <p:ph idx="1"/>
          </p:nvPr>
        </p:nvSpPr>
        <p:spPr>
          <a:xfrm>
            <a:off x="3575050" y="1435100"/>
            <a:ext cx="5029398" cy="47252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1435100"/>
            <a:ext cx="3008313" cy="47252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DF78F099-188D-4C17-B622-DFEAAF16D73E}" type="datetimeFigureOut">
              <a:rPr lang="en-US"/>
              <a:pPr>
                <a:defRPr/>
              </a:pPr>
              <a:t>11/13/2012</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D34EE06-C990-412B-ACF0-9AFB1685814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7" descr="HRB Logo and Title.png"/>
          <p:cNvPicPr>
            <a:picLocks noChangeAspect="1"/>
          </p:cNvPicPr>
          <p:nvPr userDrawn="1"/>
        </p:nvPicPr>
        <p:blipFill>
          <a:blip r:embed="rId3"/>
          <a:srcRect/>
          <a:stretch>
            <a:fillRect/>
          </a:stretch>
        </p:blipFill>
        <p:spPr bwMode="auto">
          <a:xfrm>
            <a:off x="7451725" y="365125"/>
            <a:ext cx="1152525" cy="908050"/>
          </a:xfrm>
          <a:prstGeom prst="rect">
            <a:avLst/>
          </a:prstGeom>
          <a:noFill/>
          <a:ln w="9525">
            <a:noFill/>
            <a:miter lim="800000"/>
            <a:headEnd/>
            <a:tailEnd/>
          </a:ln>
        </p:spPr>
      </p:pic>
      <p:sp>
        <p:nvSpPr>
          <p:cNvPr id="2" name="Title 1"/>
          <p:cNvSpPr>
            <a:spLocks noGrp="1"/>
          </p:cNvSpPr>
          <p:nvPr>
            <p:ph type="title"/>
          </p:nvPr>
        </p:nvSpPr>
        <p:spPr>
          <a:xfrm>
            <a:off x="457200" y="4800600"/>
            <a:ext cx="6821488" cy="566738"/>
          </a:xfrm>
        </p:spPr>
        <p:txBody>
          <a:bodyPr anchor="b"/>
          <a:lstStyle>
            <a:lvl1pPr algn="l">
              <a:defRPr sz="2000" b="0" i="0">
                <a:solidFill>
                  <a:schemeClr val="accent1"/>
                </a:solidFill>
                <a:latin typeface="Helvetica Neue LT Pro 55 Roman"/>
                <a:cs typeface="HelveticaNeueLT Pro 75 Bd"/>
              </a:defRPr>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612775"/>
            <a:ext cx="6821488"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457200" y="5367338"/>
            <a:ext cx="68214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A1FFDC48-B452-4760-821F-7C68F2E8E814}" type="datetimeFigureOut">
              <a:rPr lang="en-US"/>
              <a:pPr>
                <a:defRPr/>
              </a:pPr>
              <a:t>11/13/2012</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F0FA7AE1-F973-49E7-B324-33211731879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7" descr="HRB Logo and Title.png"/>
          <p:cNvPicPr>
            <a:picLocks noChangeAspect="1"/>
          </p:cNvPicPr>
          <p:nvPr userDrawn="1"/>
        </p:nvPicPr>
        <p:blipFill>
          <a:blip r:embed="rId3"/>
          <a:srcRect/>
          <a:stretch>
            <a:fillRect/>
          </a:stretch>
        </p:blipFill>
        <p:spPr bwMode="auto">
          <a:xfrm>
            <a:off x="7451725" y="365125"/>
            <a:ext cx="1152525" cy="908050"/>
          </a:xfrm>
          <a:prstGeom prst="rect">
            <a:avLst/>
          </a:prstGeom>
          <a:noFill/>
          <a:ln w="9525">
            <a:noFill/>
            <a:miter lim="800000"/>
            <a:headEnd/>
            <a:tailEnd/>
          </a:ln>
        </p:spPr>
      </p:pic>
      <p:sp>
        <p:nvSpPr>
          <p:cNvPr id="2" name="Title 1"/>
          <p:cNvSpPr>
            <a:spLocks noGrp="1"/>
          </p:cNvSpPr>
          <p:nvPr>
            <p:ph type="title"/>
          </p:nvPr>
        </p:nvSpPr>
        <p:spPr>
          <a:xfrm>
            <a:off x="457200" y="4800600"/>
            <a:ext cx="6821488" cy="566738"/>
          </a:xfrm>
        </p:spPr>
        <p:txBody>
          <a:bodyPr anchor="b"/>
          <a:lstStyle>
            <a:lvl1pPr algn="l">
              <a:defRPr sz="2000" b="0" i="0">
                <a:solidFill>
                  <a:schemeClr val="accent1"/>
                </a:solidFill>
                <a:latin typeface="Helvetica Neue LT Pro 55 Roman"/>
                <a:cs typeface="HelveticaNeueLT Pro 75 Bd"/>
              </a:defRPr>
            </a:lvl1pPr>
          </a:lstStyle>
          <a:p>
            <a:r>
              <a:rPr lang="en-GB" dirty="0" smtClean="0"/>
              <a:t>Click to edit Master title style</a:t>
            </a:r>
            <a:endParaRPr lang="en-US" dirty="0"/>
          </a:p>
        </p:txBody>
      </p:sp>
      <p:sp>
        <p:nvSpPr>
          <p:cNvPr id="4" name="Text Placeholder 3"/>
          <p:cNvSpPr>
            <a:spLocks noGrp="1"/>
          </p:cNvSpPr>
          <p:nvPr>
            <p:ph type="body" sz="half" idx="2"/>
          </p:nvPr>
        </p:nvSpPr>
        <p:spPr>
          <a:xfrm>
            <a:off x="457200" y="5367338"/>
            <a:ext cx="68214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11" name="Content Placeholder 9"/>
          <p:cNvSpPr>
            <a:spLocks noGrp="1"/>
          </p:cNvSpPr>
          <p:nvPr>
            <p:ph sz="quarter" idx="13"/>
          </p:nvPr>
        </p:nvSpPr>
        <p:spPr>
          <a:xfrm>
            <a:off x="457200" y="612775"/>
            <a:ext cx="6821488"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Date Placeholder 4"/>
          <p:cNvSpPr>
            <a:spLocks noGrp="1"/>
          </p:cNvSpPr>
          <p:nvPr>
            <p:ph type="dt" sz="half" idx="14"/>
          </p:nvPr>
        </p:nvSpPr>
        <p:spPr/>
        <p:txBody>
          <a:bodyPr/>
          <a:lstStyle>
            <a:lvl1pPr>
              <a:defRPr/>
            </a:lvl1pPr>
          </a:lstStyle>
          <a:p>
            <a:pPr>
              <a:defRPr/>
            </a:pPr>
            <a:fld id="{800B1B58-5029-425C-8F59-8416BB2F7044}" type="datetimeFigureOut">
              <a:rPr lang="en-US"/>
              <a:pPr>
                <a:defRPr/>
              </a:pPr>
              <a:t>11/13/2012</a:t>
            </a:fld>
            <a:endParaRPr lang="en-US" dirty="0"/>
          </a:p>
        </p:txBody>
      </p:sp>
      <p:sp>
        <p:nvSpPr>
          <p:cNvPr id="7" name="Footer Placeholder 5"/>
          <p:cNvSpPr>
            <a:spLocks noGrp="1"/>
          </p:cNvSpPr>
          <p:nvPr>
            <p:ph type="ftr" sz="quarter" idx="15"/>
          </p:nvPr>
        </p:nvSpPr>
        <p:spPr/>
        <p:txBody>
          <a:bodyPr/>
          <a:lstStyle>
            <a:lvl1pPr>
              <a:defRPr/>
            </a:lvl1pPr>
          </a:lstStyle>
          <a:p>
            <a:pPr>
              <a:defRPr/>
            </a:pPr>
            <a:endParaRPr lang="en-US"/>
          </a:p>
        </p:txBody>
      </p:sp>
      <p:sp>
        <p:nvSpPr>
          <p:cNvPr id="8" name="Slide Number Placeholder 6"/>
          <p:cNvSpPr>
            <a:spLocks noGrp="1"/>
          </p:cNvSpPr>
          <p:nvPr>
            <p:ph type="sldNum" sz="quarter" idx="16"/>
          </p:nvPr>
        </p:nvSpPr>
        <p:spPr/>
        <p:txBody>
          <a:bodyPr/>
          <a:lstStyle>
            <a:lvl1pPr>
              <a:defRPr/>
            </a:lvl1pPr>
          </a:lstStyle>
          <a:p>
            <a:pPr>
              <a:defRPr/>
            </a:pPr>
            <a:fld id="{E60A8F5D-1270-4444-8D0C-BA4FF54137AA}"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HRB Logo and Title.png"/>
          <p:cNvPicPr>
            <a:picLocks noChangeAspect="1"/>
          </p:cNvPicPr>
          <p:nvPr userDrawn="1"/>
        </p:nvPicPr>
        <p:blipFill>
          <a:blip r:embed="rId3"/>
          <a:srcRect/>
          <a:stretch>
            <a:fillRect/>
          </a:stretch>
        </p:blipFill>
        <p:spPr bwMode="auto">
          <a:xfrm>
            <a:off x="7451725" y="365125"/>
            <a:ext cx="1152525" cy="908050"/>
          </a:xfrm>
          <a:prstGeom prst="rect">
            <a:avLst/>
          </a:prstGeom>
          <a:noFill/>
          <a:ln w="9525">
            <a:noFill/>
            <a:miter lim="800000"/>
            <a:headEnd/>
            <a:tailEnd/>
          </a:ln>
        </p:spPr>
      </p:pic>
      <p:sp>
        <p:nvSpPr>
          <p:cNvPr id="2" name="Title 1"/>
          <p:cNvSpPr>
            <a:spLocks noGrp="1"/>
          </p:cNvSpPr>
          <p:nvPr>
            <p:ph type="title"/>
          </p:nvPr>
        </p:nvSpPr>
        <p:spPr>
          <a:xfrm>
            <a:off x="457200" y="274638"/>
            <a:ext cx="6857073" cy="1143000"/>
          </a:xfrm>
        </p:spPr>
        <p:txBody>
          <a:bodyPr/>
          <a:lstStyle>
            <a:lvl1pPr>
              <a:defRPr b="0" i="0">
                <a:solidFill>
                  <a:schemeClr val="accent1"/>
                </a:solidFill>
                <a:latin typeface="HelveticaNeueLT Pro 55 Roman"/>
                <a:cs typeface="HelveticaNeueLT Pro 55 Roman"/>
              </a:defRPr>
            </a:lvl1pPr>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147248" cy="4504464"/>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CBA61D9-C88D-4E60-85BA-594B71769BD6}" type="datetimeFigureOut">
              <a:rPr lang="en-US"/>
              <a:pPr>
                <a:defRPr/>
              </a:pPr>
              <a:t>11/13/2012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D42505-A298-411B-8E18-0173FDE896EA}"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HRB Logo and Title.png"/>
          <p:cNvPicPr>
            <a:picLocks noChangeAspect="1"/>
          </p:cNvPicPr>
          <p:nvPr userDrawn="1"/>
        </p:nvPicPr>
        <p:blipFill>
          <a:blip r:embed="rId3"/>
          <a:srcRect/>
          <a:stretch>
            <a:fillRect/>
          </a:stretch>
        </p:blipFill>
        <p:spPr bwMode="auto">
          <a:xfrm>
            <a:off x="7573963" y="4973638"/>
            <a:ext cx="908050" cy="1152525"/>
          </a:xfrm>
          <a:prstGeom prst="rect">
            <a:avLst/>
          </a:prstGeom>
          <a:noFill/>
          <a:ln w="9525">
            <a:noFill/>
            <a:miter lim="800000"/>
            <a:headEnd/>
            <a:tailEnd/>
          </a:ln>
        </p:spPr>
      </p:pic>
      <p:sp>
        <p:nvSpPr>
          <p:cNvPr id="2" name="Vertical Title 1"/>
          <p:cNvSpPr>
            <a:spLocks noGrp="1"/>
          </p:cNvSpPr>
          <p:nvPr>
            <p:ph type="title" orient="vert"/>
          </p:nvPr>
        </p:nvSpPr>
        <p:spPr>
          <a:xfrm>
            <a:off x="5220313" y="274638"/>
            <a:ext cx="2057400" cy="5851525"/>
          </a:xfrm>
        </p:spPr>
        <p:txBody>
          <a:bodyPr vert="eaVert"/>
          <a:lstStyle>
            <a:lvl1pPr>
              <a:defRPr b="0" i="0">
                <a:solidFill>
                  <a:schemeClr val="accent1"/>
                </a:solidFill>
                <a:latin typeface="HelveticaNeueLT Pro 55 Roman"/>
                <a:cs typeface="HelveticaNeueLT Pro 55 Roman"/>
              </a:defRPr>
            </a:lvl1pPr>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623898" y="274638"/>
            <a:ext cx="4437690" cy="5851525"/>
          </a:xfr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Date Placeholder 3"/>
          <p:cNvSpPr>
            <a:spLocks noGrp="1"/>
          </p:cNvSpPr>
          <p:nvPr>
            <p:ph type="dt" sz="half" idx="10"/>
          </p:nvPr>
        </p:nvSpPr>
        <p:spPr>
          <a:xfrm>
            <a:off x="1292225" y="6480175"/>
            <a:ext cx="1377950" cy="241300"/>
          </a:xfrm>
        </p:spPr>
        <p:txBody>
          <a:bodyPr/>
          <a:lstStyle>
            <a:lvl1pPr>
              <a:defRPr/>
            </a:lvl1pPr>
          </a:lstStyle>
          <a:p>
            <a:pPr>
              <a:defRPr/>
            </a:pPr>
            <a:fld id="{4239F206-E178-4F28-ACCD-33FB029841F2}" type="datetimeFigureOut">
              <a:rPr lang="en-US"/>
              <a:pPr>
                <a:defRPr/>
              </a:pPr>
              <a:t>11/13/2012</a:t>
            </a:fld>
            <a:endParaRPr lang="en-US" dirty="0"/>
          </a:p>
        </p:txBody>
      </p:sp>
      <p:sp>
        <p:nvSpPr>
          <p:cNvPr id="6" name="Footer Placeholder 4"/>
          <p:cNvSpPr>
            <a:spLocks noGrp="1"/>
          </p:cNvSpPr>
          <p:nvPr>
            <p:ph type="ftr" sz="quarter" idx="11"/>
          </p:nvPr>
        </p:nvSpPr>
        <p:spPr>
          <a:xfrm>
            <a:off x="2827338" y="6480175"/>
            <a:ext cx="3513137" cy="241300"/>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484938" y="6480175"/>
            <a:ext cx="769937" cy="241300"/>
          </a:xfrm>
        </p:spPr>
        <p:txBody>
          <a:bodyPr/>
          <a:lstStyle>
            <a:lvl1pPr>
              <a:defRPr/>
            </a:lvl1pPr>
          </a:lstStyle>
          <a:p>
            <a:pPr>
              <a:defRPr/>
            </a:pPr>
            <a:fld id="{91463CC2-5EDC-453B-8ADD-66BEC0E78D16}"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HRB Logo and Title.png"/>
          <p:cNvPicPr>
            <a:picLocks noChangeAspect="1"/>
          </p:cNvPicPr>
          <p:nvPr userDrawn="1"/>
        </p:nvPicPr>
        <p:blipFill>
          <a:blip r:embed="rId3"/>
          <a:srcRect/>
          <a:stretch>
            <a:fillRect/>
          </a:stretch>
        </p:blipFill>
        <p:spPr bwMode="auto">
          <a:xfrm>
            <a:off x="7451725" y="5732463"/>
            <a:ext cx="1152525" cy="909637"/>
          </a:xfrm>
          <a:prstGeom prst="rect">
            <a:avLst/>
          </a:prstGeom>
          <a:noFill/>
          <a:ln w="9525">
            <a:noFill/>
            <a:miter lim="800000"/>
            <a:headEnd/>
            <a:tailEnd/>
          </a:ln>
        </p:spPr>
      </p:pic>
      <p:sp>
        <p:nvSpPr>
          <p:cNvPr id="2" name="Title 1"/>
          <p:cNvSpPr>
            <a:spLocks noGrp="1"/>
          </p:cNvSpPr>
          <p:nvPr>
            <p:ph type="ctrTitle"/>
          </p:nvPr>
        </p:nvSpPr>
        <p:spPr>
          <a:xfrm>
            <a:off x="457199" y="1791346"/>
            <a:ext cx="6755101" cy="707886"/>
          </a:xfrm>
        </p:spPr>
        <p:txBody>
          <a:bodyPr wrap="square" anchor="b" anchorCtr="0">
            <a:spAutoFit/>
          </a:bodyPr>
          <a:lstStyle>
            <a:lvl1pPr>
              <a:defRPr sz="4000" baseline="0">
                <a:solidFill>
                  <a:schemeClr val="accent1"/>
                </a:solidFill>
                <a:latin typeface="Helvetica Neue LT Pro 55 Roman"/>
              </a:defRPr>
            </a:lvl1pPr>
          </a:lstStyle>
          <a:p>
            <a:r>
              <a:rPr lang="en-US" smtClean="0"/>
              <a:t>Click to edit Master title style</a:t>
            </a:r>
            <a:endParaRPr lang="en-US" dirty="0"/>
          </a:p>
        </p:txBody>
      </p:sp>
      <p:sp>
        <p:nvSpPr>
          <p:cNvPr id="3" name="Subtitle 2"/>
          <p:cNvSpPr>
            <a:spLocks noGrp="1"/>
          </p:cNvSpPr>
          <p:nvPr>
            <p:ph type="subTitle" idx="1"/>
          </p:nvPr>
        </p:nvSpPr>
        <p:spPr>
          <a:xfrm>
            <a:off x="457199" y="2569760"/>
            <a:ext cx="5759495" cy="1752600"/>
          </a:xfrm>
        </p:spPr>
        <p:txBody>
          <a:bodyPr/>
          <a:lstStyle>
            <a:lvl1pPr marL="0" indent="0" algn="l">
              <a:buNone/>
              <a:defRPr sz="3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a:xfrm>
            <a:off x="457200" y="6461125"/>
            <a:ext cx="1536700" cy="260350"/>
          </a:xfrm>
        </p:spPr>
        <p:txBody>
          <a:bodyPr/>
          <a:lstStyle>
            <a:lvl1pPr>
              <a:defRPr/>
            </a:lvl1pPr>
          </a:lstStyle>
          <a:p>
            <a:pPr>
              <a:defRPr/>
            </a:pPr>
            <a:fld id="{FCDACD6C-A988-41EE-B43D-566E2671CBF1}" type="datetimeFigureOut">
              <a:rPr lang="en-US"/>
              <a:pPr>
                <a:defRPr/>
              </a:pPr>
              <a:t>11/13/2012</a:t>
            </a:fld>
            <a:endParaRPr lang="en-US" dirty="0"/>
          </a:p>
        </p:txBody>
      </p:sp>
      <p:sp>
        <p:nvSpPr>
          <p:cNvPr id="6" name="Footer Placeholder 4"/>
          <p:cNvSpPr>
            <a:spLocks noGrp="1"/>
          </p:cNvSpPr>
          <p:nvPr>
            <p:ph type="ftr" sz="quarter" idx="11"/>
          </p:nvPr>
        </p:nvSpPr>
        <p:spPr>
          <a:xfrm>
            <a:off x="2132013" y="6461125"/>
            <a:ext cx="3800475" cy="260350"/>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091238" y="6461125"/>
            <a:ext cx="842962" cy="260350"/>
          </a:xfrm>
        </p:spPr>
        <p:txBody>
          <a:bodyPr/>
          <a:lstStyle>
            <a:lvl1pPr>
              <a:defRPr/>
            </a:lvl1pPr>
          </a:lstStyle>
          <a:p>
            <a:pPr>
              <a:defRPr/>
            </a:pPr>
            <a:fld id="{544FFFBE-BDD4-4935-9914-EF3C0FE73218}"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5" descr="HRB Logo and Title.png"/>
          <p:cNvPicPr>
            <a:picLocks noChangeAspect="1"/>
          </p:cNvPicPr>
          <p:nvPr userDrawn="1"/>
        </p:nvPicPr>
        <p:blipFill>
          <a:blip r:embed="rId3"/>
          <a:srcRect/>
          <a:stretch>
            <a:fillRect/>
          </a:stretch>
        </p:blipFill>
        <p:spPr bwMode="auto">
          <a:xfrm>
            <a:off x="7451725" y="365125"/>
            <a:ext cx="1152525" cy="908050"/>
          </a:xfrm>
          <a:prstGeom prst="rect">
            <a:avLst/>
          </a:prstGeom>
          <a:noFill/>
          <a:ln w="9525">
            <a:noFill/>
            <a:miter lim="800000"/>
            <a:headEnd/>
            <a:tailEnd/>
          </a:ln>
        </p:spPr>
      </p:pic>
      <p:sp>
        <p:nvSpPr>
          <p:cNvPr id="2" name="Title 1"/>
          <p:cNvSpPr>
            <a:spLocks noGrp="1"/>
          </p:cNvSpPr>
          <p:nvPr>
            <p:ph type="title"/>
          </p:nvPr>
        </p:nvSpPr>
        <p:spPr>
          <a:xfrm>
            <a:off x="457200" y="2555230"/>
            <a:ext cx="8147248" cy="1143000"/>
          </a:xfrm>
        </p:spPr>
        <p:txBody>
          <a:bodyPr/>
          <a:lstStyle>
            <a:lvl1pPr>
              <a:defRPr b="0" i="0">
                <a:solidFill>
                  <a:schemeClr val="accent1"/>
                </a:solidFill>
                <a:latin typeface="HelveticaNeueLT Pro 55 Roman"/>
                <a:cs typeface="HelveticaNeueLT Pro 55 Roman"/>
              </a:defRPr>
            </a:lvl1p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61DAAD0D-66E0-4DC8-A47B-CA292137412E}" type="datetimeFigureOut">
              <a:rPr lang="en-US"/>
              <a:pPr>
                <a:defRPr/>
              </a:pPr>
              <a:t>11/13/2012</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A6F8CC76-08A5-426D-9E8F-F2FC41BE7E74}"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HRB Logo and Title.png"/>
          <p:cNvPicPr>
            <a:picLocks noChangeAspect="1"/>
          </p:cNvPicPr>
          <p:nvPr userDrawn="1"/>
        </p:nvPicPr>
        <p:blipFill>
          <a:blip r:embed="rId3"/>
          <a:srcRect/>
          <a:stretch>
            <a:fillRect/>
          </a:stretch>
        </p:blipFill>
        <p:spPr bwMode="auto">
          <a:xfrm>
            <a:off x="7451725" y="365125"/>
            <a:ext cx="1152525" cy="908050"/>
          </a:xfrm>
          <a:prstGeom prst="rect">
            <a:avLst/>
          </a:prstGeom>
          <a:noFill/>
          <a:ln w="9525">
            <a:noFill/>
            <a:miter lim="800000"/>
            <a:headEnd/>
            <a:tailEnd/>
          </a:ln>
        </p:spPr>
      </p:pic>
      <p:sp>
        <p:nvSpPr>
          <p:cNvPr id="2" name="Title 1"/>
          <p:cNvSpPr>
            <a:spLocks noGrp="1"/>
          </p:cNvSpPr>
          <p:nvPr>
            <p:ph type="title"/>
          </p:nvPr>
        </p:nvSpPr>
        <p:spPr>
          <a:xfrm>
            <a:off x="457200" y="3776493"/>
            <a:ext cx="8147248" cy="1362075"/>
          </a:xfrm>
        </p:spPr>
        <p:txBody>
          <a:bodyPr anchor="t"/>
          <a:lstStyle>
            <a:lvl1pPr algn="l">
              <a:defRPr sz="4000" b="0" i="0" cap="none">
                <a:solidFill>
                  <a:schemeClr val="accent1"/>
                </a:solidFill>
                <a:latin typeface="HelveticaNeueLT Pro 55 Roman"/>
                <a:cs typeface="HelveticaNeueLT Pro 55 Roman"/>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76306"/>
            <a:ext cx="814724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20AC75-0209-4D4C-9766-FE38C9981B41}" type="datetimeFigureOut">
              <a:rPr lang="en-US"/>
              <a:pPr>
                <a:defRPr/>
              </a:pPr>
              <a:t>11/13/2012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A10CE7-E0DB-4A61-82AB-4ACFA6E5BC8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5" descr="HRB Logo and Title.png"/>
          <p:cNvPicPr>
            <a:picLocks noChangeAspect="1"/>
          </p:cNvPicPr>
          <p:nvPr userDrawn="1"/>
        </p:nvPicPr>
        <p:blipFill>
          <a:blip r:embed="rId3"/>
          <a:srcRect/>
          <a:stretch>
            <a:fillRect/>
          </a:stretch>
        </p:blipFill>
        <p:spPr bwMode="auto">
          <a:xfrm>
            <a:off x="7451725" y="365125"/>
            <a:ext cx="1152525" cy="908050"/>
          </a:xfrm>
          <a:prstGeom prst="rect">
            <a:avLst/>
          </a:prstGeom>
          <a:noFill/>
          <a:ln w="9525">
            <a:noFill/>
            <a:miter lim="800000"/>
            <a:headEnd/>
            <a:tailEnd/>
          </a:ln>
        </p:spPr>
      </p:pic>
      <p:sp>
        <p:nvSpPr>
          <p:cNvPr id="2" name="Title 1"/>
          <p:cNvSpPr>
            <a:spLocks noGrp="1"/>
          </p:cNvSpPr>
          <p:nvPr>
            <p:ph type="title"/>
          </p:nvPr>
        </p:nvSpPr>
        <p:spPr>
          <a:xfrm>
            <a:off x="457200" y="2555230"/>
            <a:ext cx="8147248" cy="1143000"/>
          </a:xfrm>
        </p:spPr>
        <p:txBody>
          <a:bodyPr/>
          <a:lstStyle>
            <a:lvl1pPr>
              <a:defRPr b="0" i="0">
                <a:solidFill>
                  <a:schemeClr val="accent1"/>
                </a:solidFill>
                <a:latin typeface="HelveticaNeueLT Pro 55 Roman"/>
                <a:cs typeface="HelveticaNeueLT Pro 55 Roman"/>
              </a:defRPr>
            </a:lvl1p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57FAB78D-5C60-4EF1-BC61-509CD9BD60D3}" type="datetimeFigureOut">
              <a:rPr lang="en-US"/>
              <a:pPr>
                <a:defRPr/>
              </a:pPr>
              <a:t>11/13/2012</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672DE48C-2024-4F5C-990B-0EC7295DF3B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HRB Logo and Title.png"/>
          <p:cNvPicPr>
            <a:picLocks noChangeAspect="1"/>
          </p:cNvPicPr>
          <p:nvPr userDrawn="1"/>
        </p:nvPicPr>
        <p:blipFill>
          <a:blip r:embed="rId3"/>
          <a:srcRect/>
          <a:stretch>
            <a:fillRect/>
          </a:stretch>
        </p:blipFill>
        <p:spPr bwMode="auto">
          <a:xfrm>
            <a:off x="7451725" y="365125"/>
            <a:ext cx="1152525" cy="908050"/>
          </a:xfrm>
          <a:prstGeom prst="rect">
            <a:avLst/>
          </a:prstGeom>
          <a:noFill/>
          <a:ln w="9525">
            <a:noFill/>
            <a:miter lim="800000"/>
            <a:headEnd/>
            <a:tailEnd/>
          </a:ln>
        </p:spPr>
      </p:pic>
      <p:sp>
        <p:nvSpPr>
          <p:cNvPr id="2" name="Title 1"/>
          <p:cNvSpPr>
            <a:spLocks noGrp="1"/>
          </p:cNvSpPr>
          <p:nvPr>
            <p:ph type="title"/>
          </p:nvPr>
        </p:nvSpPr>
        <p:spPr>
          <a:xfrm>
            <a:off x="457200" y="3776493"/>
            <a:ext cx="8147248" cy="1362075"/>
          </a:xfrm>
        </p:spPr>
        <p:txBody>
          <a:bodyPr anchor="t"/>
          <a:lstStyle>
            <a:lvl1pPr algn="l">
              <a:defRPr sz="4000" b="0" i="0" cap="none">
                <a:solidFill>
                  <a:schemeClr val="accent1"/>
                </a:solidFill>
                <a:latin typeface="HelveticaNeueLT Pro 55 Roman"/>
                <a:cs typeface="HelveticaNeueLT Pro 55 Roman"/>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76306"/>
            <a:ext cx="814724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809C585-FC24-4DBC-B395-BD0E0D19A38E}" type="datetimeFigureOut">
              <a:rPr lang="en-US"/>
              <a:pPr>
                <a:defRPr/>
              </a:pPr>
              <a:t>11/13/2012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E6C446-3C9D-4FCA-A457-28430F8C821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8" descr="HRB Logo and Title.png"/>
          <p:cNvPicPr>
            <a:picLocks noChangeAspect="1"/>
          </p:cNvPicPr>
          <p:nvPr userDrawn="1"/>
        </p:nvPicPr>
        <p:blipFill>
          <a:blip r:embed="rId3"/>
          <a:srcRect/>
          <a:stretch>
            <a:fillRect/>
          </a:stretch>
        </p:blipFill>
        <p:spPr bwMode="auto">
          <a:xfrm>
            <a:off x="7451725" y="365125"/>
            <a:ext cx="1152525" cy="908050"/>
          </a:xfrm>
          <a:prstGeom prst="rect">
            <a:avLst/>
          </a:prstGeom>
          <a:noFill/>
          <a:ln w="9525">
            <a:noFill/>
            <a:miter lim="800000"/>
            <a:headEnd/>
            <a:tailEnd/>
          </a:ln>
        </p:spPr>
      </p:pic>
      <p:sp>
        <p:nvSpPr>
          <p:cNvPr id="2" name="Title 1"/>
          <p:cNvSpPr>
            <a:spLocks noGrp="1"/>
          </p:cNvSpPr>
          <p:nvPr>
            <p:ph type="title"/>
          </p:nvPr>
        </p:nvSpPr>
        <p:spPr>
          <a:xfrm>
            <a:off x="457200" y="274638"/>
            <a:ext cx="6810721" cy="1143000"/>
          </a:xfrm>
        </p:spPr>
        <p:txBody>
          <a:bodyPr/>
          <a:lstStyle>
            <a:lvl1pPr>
              <a:defRPr b="0" i="0">
                <a:solidFill>
                  <a:schemeClr val="accent1"/>
                </a:solidFill>
                <a:latin typeface="HelveticaNeueLT Pro 55 Roman"/>
                <a:cs typeface="HelveticaNeueLT Pro 55 Roman"/>
              </a:defRPr>
            </a:lvl1pPr>
          </a:lstStyle>
          <a:p>
            <a:r>
              <a:rPr lang="en-GB" dirty="0" smtClean="0"/>
              <a:t>Click to edit Master title style</a:t>
            </a:r>
            <a:endParaRPr lang="en-US" dirty="0"/>
          </a:p>
        </p:txBody>
      </p:sp>
      <p:sp>
        <p:nvSpPr>
          <p:cNvPr id="10" name="Content Placeholder 2"/>
          <p:cNvSpPr>
            <a:spLocks noGrp="1"/>
          </p:cNvSpPr>
          <p:nvPr>
            <p:ph sz="half" idx="1"/>
          </p:nvPr>
        </p:nvSpPr>
        <p:spPr>
          <a:xfrm>
            <a:off x="457200" y="1600200"/>
            <a:ext cx="8147248" cy="4571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B12B1E59-FAB9-48B6-9F37-C7C063B6E9DB}" type="datetimeFigureOut">
              <a:rPr lang="en-US"/>
              <a:pPr>
                <a:defRPr/>
              </a:pPr>
              <a:t>11/13/2012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CD170D1-675F-4C9F-B3CF-04C15148A4D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8" descr="HRB Logo and Title.png"/>
          <p:cNvPicPr>
            <a:picLocks noChangeAspect="1"/>
          </p:cNvPicPr>
          <p:nvPr userDrawn="1"/>
        </p:nvPicPr>
        <p:blipFill>
          <a:blip r:embed="rId3"/>
          <a:srcRect/>
          <a:stretch>
            <a:fillRect/>
          </a:stretch>
        </p:blipFill>
        <p:spPr bwMode="auto">
          <a:xfrm>
            <a:off x="7451725" y="365125"/>
            <a:ext cx="1152525" cy="908050"/>
          </a:xfrm>
          <a:prstGeom prst="rect">
            <a:avLst/>
          </a:prstGeom>
          <a:noFill/>
          <a:ln w="9525">
            <a:noFill/>
            <a:miter lim="800000"/>
            <a:headEnd/>
            <a:tailEnd/>
          </a:ln>
        </p:spPr>
      </p:pic>
      <p:sp>
        <p:nvSpPr>
          <p:cNvPr id="2" name="Title 1"/>
          <p:cNvSpPr>
            <a:spLocks noGrp="1"/>
          </p:cNvSpPr>
          <p:nvPr>
            <p:ph type="title"/>
          </p:nvPr>
        </p:nvSpPr>
        <p:spPr>
          <a:xfrm>
            <a:off x="457200" y="274638"/>
            <a:ext cx="6810721" cy="1143000"/>
          </a:xfrm>
        </p:spPr>
        <p:txBody>
          <a:bodyPr/>
          <a:lstStyle>
            <a:lvl1pPr>
              <a:defRPr b="0" i="0">
                <a:solidFill>
                  <a:schemeClr val="accent1"/>
                </a:solidFill>
                <a:latin typeface="HelveticaNeueLT Pro 55 Roman"/>
                <a:cs typeface="HelveticaNeueLT Pro 55 Roman"/>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1600200"/>
            <a:ext cx="3956400" cy="45378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3956248" cy="45378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DA871575-1C63-4167-99DB-9918E72A56F9}" type="datetimeFigureOut">
              <a:rPr lang="en-US"/>
              <a:pPr>
                <a:defRPr/>
              </a:pPr>
              <a:t>11/13/2012</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F1794E3-1BDE-4495-93B2-778E09DCCB0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Picture 9" descr="HRB Logo and Title.png"/>
          <p:cNvPicPr>
            <a:picLocks noChangeAspect="1"/>
          </p:cNvPicPr>
          <p:nvPr userDrawn="1"/>
        </p:nvPicPr>
        <p:blipFill>
          <a:blip r:embed="rId3"/>
          <a:srcRect/>
          <a:stretch>
            <a:fillRect/>
          </a:stretch>
        </p:blipFill>
        <p:spPr bwMode="auto">
          <a:xfrm>
            <a:off x="7451725" y="365125"/>
            <a:ext cx="1152525" cy="908050"/>
          </a:xfrm>
          <a:prstGeom prst="rect">
            <a:avLst/>
          </a:prstGeom>
          <a:noFill/>
          <a:ln w="9525">
            <a:noFill/>
            <a:miter lim="800000"/>
            <a:headEnd/>
            <a:tailEnd/>
          </a:ln>
        </p:spPr>
      </p:pic>
      <p:sp>
        <p:nvSpPr>
          <p:cNvPr id="2" name="Title 1"/>
          <p:cNvSpPr>
            <a:spLocks noGrp="1"/>
          </p:cNvSpPr>
          <p:nvPr>
            <p:ph type="title"/>
          </p:nvPr>
        </p:nvSpPr>
        <p:spPr>
          <a:xfrm>
            <a:off x="457200" y="274638"/>
            <a:ext cx="6817892" cy="1143000"/>
          </a:xfrm>
        </p:spPr>
        <p:txBody>
          <a:bodyPr/>
          <a:lstStyle>
            <a:lvl1pPr>
              <a:defRPr b="0" i="0">
                <a:solidFill>
                  <a:schemeClr val="accent1"/>
                </a:solidFill>
                <a:latin typeface="HelveticaNeueLT Pro 55 Roman"/>
                <a:cs typeface="HelveticaNeueLT Pro 55 Roman"/>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457200" y="1535113"/>
            <a:ext cx="3956400"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457200" y="2174875"/>
            <a:ext cx="3956400" cy="39632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3956400"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645025" y="2174874"/>
            <a:ext cx="3956400" cy="39632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8" name="Date Placeholder 6"/>
          <p:cNvSpPr>
            <a:spLocks noGrp="1"/>
          </p:cNvSpPr>
          <p:nvPr>
            <p:ph type="dt" sz="half" idx="10"/>
          </p:nvPr>
        </p:nvSpPr>
        <p:spPr/>
        <p:txBody>
          <a:bodyPr/>
          <a:lstStyle>
            <a:lvl1pPr>
              <a:defRPr/>
            </a:lvl1pPr>
          </a:lstStyle>
          <a:p>
            <a:pPr>
              <a:defRPr/>
            </a:pPr>
            <a:fld id="{48EF2E88-DD44-426C-B18C-BB4ADA3CEA72}" type="datetimeFigureOut">
              <a:rPr lang="en-US"/>
              <a:pPr>
                <a:defRPr/>
              </a:pPr>
              <a:t>11/13/2012</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4FB5EB39-C0F3-40F7-B8FB-85BFFBF0BBC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age (with Logo &amp; Backgroun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4" descr="HRB Logo and Title.png"/>
          <p:cNvPicPr>
            <a:picLocks noChangeAspect="1"/>
          </p:cNvPicPr>
          <p:nvPr userDrawn="1"/>
        </p:nvPicPr>
        <p:blipFill>
          <a:blip r:embed="rId3"/>
          <a:srcRect/>
          <a:stretch>
            <a:fillRect/>
          </a:stretch>
        </p:blipFill>
        <p:spPr bwMode="auto">
          <a:xfrm>
            <a:off x="7451725" y="365125"/>
            <a:ext cx="1152525" cy="90805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B152C463-A044-4158-9AE0-5C4DE9DC388C}" type="datetimeFigureOut">
              <a:rPr lang="en-US"/>
              <a:pPr>
                <a:defRPr/>
              </a:pPr>
              <a:t>11/13/2012</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8A3199B9-5AF1-4F11-84DF-4A4D4D99B00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age (with Logo)">
    <p:bg>
      <p:bgPr>
        <a:solidFill>
          <a:schemeClr val="bg1"/>
        </a:solidFill>
        <a:effectLst/>
      </p:bgPr>
    </p:bg>
    <p:spTree>
      <p:nvGrpSpPr>
        <p:cNvPr id="1" name=""/>
        <p:cNvGrpSpPr/>
        <p:nvPr/>
      </p:nvGrpSpPr>
      <p:grpSpPr>
        <a:xfrm>
          <a:off x="0" y="0"/>
          <a:ext cx="0" cy="0"/>
          <a:chOff x="0" y="0"/>
          <a:chExt cx="0" cy="0"/>
        </a:xfrm>
      </p:grpSpPr>
      <p:pic>
        <p:nvPicPr>
          <p:cNvPr id="2" name="Picture 4" descr="HRB Logo and Title.png"/>
          <p:cNvPicPr>
            <a:picLocks noChangeAspect="1"/>
          </p:cNvPicPr>
          <p:nvPr userDrawn="1"/>
        </p:nvPicPr>
        <p:blipFill>
          <a:blip r:embed="rId2"/>
          <a:srcRect/>
          <a:stretch>
            <a:fillRect/>
          </a:stretch>
        </p:blipFill>
        <p:spPr bwMode="auto">
          <a:xfrm>
            <a:off x="7451725" y="365125"/>
            <a:ext cx="1152525" cy="90805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CC07580C-D40F-4723-B318-5E6482E69282}" type="datetimeFigureOut">
              <a:rPr lang="en-US"/>
              <a:pPr>
                <a:defRPr/>
              </a:pPr>
              <a:t>11/13/2012</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FC9D61D2-2A36-475A-B283-7E133EE6C76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age (No Logo or Background)">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803D8C0-171C-41A3-9ABF-AE4BBD4C3241}" type="datetimeFigureOut">
              <a:rPr lang="en-US"/>
              <a:pPr>
                <a:defRPr/>
              </a:pPr>
              <a:t>11/13/2012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1884C70-443E-494C-B380-2DCED6664B8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noProof="0"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80175"/>
            <a:ext cx="1377950" cy="241300"/>
          </a:xfrm>
          <a:prstGeom prst="rect">
            <a:avLst/>
          </a:prstGeom>
        </p:spPr>
        <p:txBody>
          <a:bodyPr vert="horz" lIns="91440" tIns="45720" rIns="91440" bIns="45720" rtlCol="0" anchor="ctr"/>
          <a:lstStyle>
            <a:lvl1pPr algn="l" fontAlgn="auto">
              <a:spcBef>
                <a:spcPts val="0"/>
              </a:spcBef>
              <a:spcAft>
                <a:spcPts val="0"/>
              </a:spcAft>
              <a:defRPr sz="1000" smtClean="0">
                <a:solidFill>
                  <a:schemeClr val="tx2"/>
                </a:solidFill>
                <a:latin typeface="Helvetica Neue LT Pro 45 Light"/>
                <a:cs typeface="+mn-cs"/>
              </a:defRPr>
            </a:lvl1pPr>
          </a:lstStyle>
          <a:p>
            <a:pPr>
              <a:defRPr/>
            </a:pPr>
            <a:fld id="{4683697C-05FD-47AB-A2D2-3ED77E7BF8B7}" type="datetimeFigureOut">
              <a:rPr lang="en-US"/>
              <a:pPr>
                <a:defRPr/>
              </a:pPr>
              <a:t>11/13/2012</a:t>
            </a:fld>
            <a:endParaRPr lang="en-US" dirty="0"/>
          </a:p>
        </p:txBody>
      </p:sp>
      <p:sp>
        <p:nvSpPr>
          <p:cNvPr id="5" name="Footer Placeholder 4"/>
          <p:cNvSpPr>
            <a:spLocks noGrp="1"/>
          </p:cNvSpPr>
          <p:nvPr>
            <p:ph type="ftr" sz="quarter" idx="3"/>
          </p:nvPr>
        </p:nvSpPr>
        <p:spPr>
          <a:xfrm>
            <a:off x="1965325" y="6480175"/>
            <a:ext cx="3986213" cy="241300"/>
          </a:xfrm>
          <a:prstGeom prst="rect">
            <a:avLst/>
          </a:prstGeom>
        </p:spPr>
        <p:txBody>
          <a:bodyPr vert="horz" lIns="91440" tIns="45720" rIns="91440" bIns="45720" rtlCol="0" anchor="ctr"/>
          <a:lstStyle>
            <a:lvl1pPr algn="l" fontAlgn="auto">
              <a:spcBef>
                <a:spcPts val="0"/>
              </a:spcBef>
              <a:spcAft>
                <a:spcPts val="0"/>
              </a:spcAft>
              <a:defRPr sz="1000" dirty="0">
                <a:solidFill>
                  <a:schemeClr val="tx2"/>
                </a:solidFill>
                <a:latin typeface="Helvetica Neue LT Pro 45 Light"/>
                <a:cs typeface="+mn-cs"/>
              </a:defRPr>
            </a:lvl1pPr>
          </a:lstStyle>
          <a:p>
            <a:pPr>
              <a:defRPr/>
            </a:pPr>
            <a:endParaRPr lang="en-US"/>
          </a:p>
        </p:txBody>
      </p:sp>
      <p:sp>
        <p:nvSpPr>
          <p:cNvPr id="6" name="Slide Number Placeholder 5"/>
          <p:cNvSpPr>
            <a:spLocks noGrp="1"/>
          </p:cNvSpPr>
          <p:nvPr>
            <p:ph type="sldNum" sz="quarter" idx="4"/>
          </p:nvPr>
        </p:nvSpPr>
        <p:spPr>
          <a:xfrm>
            <a:off x="6099175" y="6480175"/>
            <a:ext cx="769938" cy="241300"/>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2"/>
                </a:solidFill>
                <a:latin typeface="Helvetica Neue LT Pro 45 Light"/>
                <a:cs typeface="+mn-cs"/>
              </a:defRPr>
            </a:lvl1pPr>
          </a:lstStyle>
          <a:p>
            <a:pPr>
              <a:defRPr/>
            </a:pPr>
            <a:fld id="{699753B2-4E15-4D64-8006-FA08C575856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Lst>
  <p:txStyles>
    <p:titleStyle>
      <a:lvl1pPr algn="l" defTabSz="457200" rtl="0" fontAlgn="base">
        <a:spcBef>
          <a:spcPct val="0"/>
        </a:spcBef>
        <a:spcAft>
          <a:spcPct val="0"/>
        </a:spcAft>
        <a:defRPr sz="4000" kern="1200">
          <a:solidFill>
            <a:schemeClr val="tx1"/>
          </a:solidFill>
          <a:latin typeface="+mj-lt"/>
          <a:ea typeface="+mj-ea"/>
          <a:cs typeface="+mj-cs"/>
        </a:defRPr>
      </a:lvl1pPr>
      <a:lvl2pPr algn="l" defTabSz="457200" rtl="0" fontAlgn="base">
        <a:spcBef>
          <a:spcPct val="0"/>
        </a:spcBef>
        <a:spcAft>
          <a:spcPct val="0"/>
        </a:spcAft>
        <a:defRPr sz="4000">
          <a:solidFill>
            <a:schemeClr val="tx1"/>
          </a:solidFill>
          <a:latin typeface="Calibri" pitchFamily="34" charset="0"/>
        </a:defRPr>
      </a:lvl2pPr>
      <a:lvl3pPr algn="l" defTabSz="457200" rtl="0" fontAlgn="base">
        <a:spcBef>
          <a:spcPct val="0"/>
        </a:spcBef>
        <a:spcAft>
          <a:spcPct val="0"/>
        </a:spcAft>
        <a:defRPr sz="4000">
          <a:solidFill>
            <a:schemeClr val="tx1"/>
          </a:solidFill>
          <a:latin typeface="Calibri" pitchFamily="34" charset="0"/>
        </a:defRPr>
      </a:lvl3pPr>
      <a:lvl4pPr algn="l" defTabSz="457200" rtl="0" fontAlgn="base">
        <a:spcBef>
          <a:spcPct val="0"/>
        </a:spcBef>
        <a:spcAft>
          <a:spcPct val="0"/>
        </a:spcAft>
        <a:defRPr sz="4000">
          <a:solidFill>
            <a:schemeClr val="tx1"/>
          </a:solidFill>
          <a:latin typeface="Calibri" pitchFamily="34" charset="0"/>
        </a:defRPr>
      </a:lvl4pPr>
      <a:lvl5pPr algn="l" defTabSz="457200" rtl="0" fontAlgn="base">
        <a:spcBef>
          <a:spcPct val="0"/>
        </a:spcBef>
        <a:spcAft>
          <a:spcPct val="0"/>
        </a:spcAft>
        <a:defRPr sz="4000">
          <a:solidFill>
            <a:schemeClr val="tx1"/>
          </a:solidFill>
          <a:latin typeface="Calibri" pitchFamily="34" charset="0"/>
        </a:defRPr>
      </a:lvl5pPr>
      <a:lvl6pPr marL="457200" algn="l" defTabSz="457200" rtl="0" fontAlgn="base">
        <a:spcBef>
          <a:spcPct val="0"/>
        </a:spcBef>
        <a:spcAft>
          <a:spcPct val="0"/>
        </a:spcAft>
        <a:defRPr sz="4000">
          <a:solidFill>
            <a:schemeClr val="tx1"/>
          </a:solidFill>
          <a:latin typeface="Calibri" pitchFamily="34" charset="0"/>
        </a:defRPr>
      </a:lvl6pPr>
      <a:lvl7pPr marL="914400" algn="l" defTabSz="457200" rtl="0" fontAlgn="base">
        <a:spcBef>
          <a:spcPct val="0"/>
        </a:spcBef>
        <a:spcAft>
          <a:spcPct val="0"/>
        </a:spcAft>
        <a:defRPr sz="4000">
          <a:solidFill>
            <a:schemeClr val="tx1"/>
          </a:solidFill>
          <a:latin typeface="Calibri" pitchFamily="34" charset="0"/>
        </a:defRPr>
      </a:lvl7pPr>
      <a:lvl8pPr marL="1371600" algn="l" defTabSz="457200" rtl="0" fontAlgn="base">
        <a:spcBef>
          <a:spcPct val="0"/>
        </a:spcBef>
        <a:spcAft>
          <a:spcPct val="0"/>
        </a:spcAft>
        <a:defRPr sz="4000">
          <a:solidFill>
            <a:schemeClr val="tx1"/>
          </a:solidFill>
          <a:latin typeface="Calibri" pitchFamily="34" charset="0"/>
        </a:defRPr>
      </a:lvl8pPr>
      <a:lvl9pPr marL="1828800" algn="l" defTabSz="457200" rtl="0" fontAlgn="base">
        <a:spcBef>
          <a:spcPct val="0"/>
        </a:spcBef>
        <a:spcAft>
          <a:spcPct val="0"/>
        </a:spcAft>
        <a:defRPr sz="40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Helvetica Neue LT Pro 45 Ligh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Helvetica Neue LT Pro 45 Ligh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Helvetica Neue LT Pro 45 Ligh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Helvetica Neue LT Pro 45 Ligh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Helvetica Neue LT Pro 45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ga-IE" noProof="0" dirty="0" smtClean="0"/>
              <a:t>Click to edit Master title style</a:t>
            </a:r>
            <a:endParaRPr lang="en-US" dirty="0"/>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480175"/>
            <a:ext cx="1377950" cy="241300"/>
          </a:xfrm>
          <a:prstGeom prst="rect">
            <a:avLst/>
          </a:prstGeom>
        </p:spPr>
        <p:txBody>
          <a:bodyPr vert="horz" lIns="91440" tIns="45720" rIns="91440" bIns="45720" rtlCol="0" anchor="ctr"/>
          <a:lstStyle>
            <a:lvl1pPr algn="l" fontAlgn="auto">
              <a:spcBef>
                <a:spcPts val="0"/>
              </a:spcBef>
              <a:spcAft>
                <a:spcPts val="0"/>
              </a:spcAft>
              <a:defRPr sz="1000" smtClean="0">
                <a:solidFill>
                  <a:schemeClr val="tx2"/>
                </a:solidFill>
                <a:latin typeface="Helvetica Neue LT Pro 45 Light"/>
                <a:cs typeface="+mn-cs"/>
              </a:defRPr>
            </a:lvl1pPr>
          </a:lstStyle>
          <a:p>
            <a:pPr>
              <a:defRPr/>
            </a:pPr>
            <a:fld id="{3BD625DF-781A-4343-93C1-D9B27B10F0B1}" type="datetimeFigureOut">
              <a:rPr lang="en-US"/>
              <a:pPr>
                <a:defRPr/>
              </a:pPr>
              <a:t>11/13/2012</a:t>
            </a:fld>
            <a:endParaRPr lang="en-US" dirty="0"/>
          </a:p>
        </p:txBody>
      </p:sp>
      <p:sp>
        <p:nvSpPr>
          <p:cNvPr id="5" name="Footer Placeholder 4"/>
          <p:cNvSpPr>
            <a:spLocks noGrp="1"/>
          </p:cNvSpPr>
          <p:nvPr>
            <p:ph type="ftr" sz="quarter" idx="3"/>
          </p:nvPr>
        </p:nvSpPr>
        <p:spPr>
          <a:xfrm>
            <a:off x="1965325" y="6480175"/>
            <a:ext cx="3986213" cy="241300"/>
          </a:xfrm>
          <a:prstGeom prst="rect">
            <a:avLst/>
          </a:prstGeom>
        </p:spPr>
        <p:txBody>
          <a:bodyPr vert="horz" lIns="91440" tIns="45720" rIns="91440" bIns="45720" rtlCol="0" anchor="ctr"/>
          <a:lstStyle>
            <a:lvl1pPr algn="l" fontAlgn="auto">
              <a:spcBef>
                <a:spcPts val="0"/>
              </a:spcBef>
              <a:spcAft>
                <a:spcPts val="0"/>
              </a:spcAft>
              <a:defRPr sz="1000" dirty="0">
                <a:solidFill>
                  <a:schemeClr val="tx2"/>
                </a:solidFill>
                <a:latin typeface="Helvetica Neue LT Pro 45 Light"/>
                <a:cs typeface="+mn-cs"/>
              </a:defRPr>
            </a:lvl1pPr>
          </a:lstStyle>
          <a:p>
            <a:pPr>
              <a:defRPr/>
            </a:pPr>
            <a:endParaRPr lang="en-US"/>
          </a:p>
        </p:txBody>
      </p:sp>
      <p:sp>
        <p:nvSpPr>
          <p:cNvPr id="6" name="Slide Number Placeholder 5"/>
          <p:cNvSpPr>
            <a:spLocks noGrp="1"/>
          </p:cNvSpPr>
          <p:nvPr>
            <p:ph type="sldNum" sz="quarter" idx="4"/>
          </p:nvPr>
        </p:nvSpPr>
        <p:spPr>
          <a:xfrm>
            <a:off x="6099175" y="6480175"/>
            <a:ext cx="769938" cy="241300"/>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2"/>
                </a:solidFill>
                <a:latin typeface="Helvetica Neue LT Pro 45 Light"/>
                <a:cs typeface="+mn-cs"/>
              </a:defRPr>
            </a:lvl1pPr>
          </a:lstStyle>
          <a:p>
            <a:pPr>
              <a:defRPr/>
            </a:pPr>
            <a:fld id="{7F429B9B-16FB-4EC9-BA40-EB2764FAFFA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08" r:id="rId6"/>
    <p:sldLayoutId id="2147483817" r:id="rId7"/>
    <p:sldLayoutId id="2147483818" r:id="rId8"/>
    <p:sldLayoutId id="2147483819" r:id="rId9"/>
    <p:sldLayoutId id="2147483820" r:id="rId10"/>
    <p:sldLayoutId id="2147483821" r:id="rId11"/>
  </p:sldLayoutIdLst>
  <p:txStyles>
    <p:titleStyle>
      <a:lvl1pPr algn="l" defTabSz="457200" rtl="0" fontAlgn="base">
        <a:spcBef>
          <a:spcPct val="0"/>
        </a:spcBef>
        <a:spcAft>
          <a:spcPct val="0"/>
        </a:spcAft>
        <a:defRPr sz="4000" kern="1200">
          <a:solidFill>
            <a:schemeClr val="tx1"/>
          </a:solidFill>
          <a:latin typeface="+mj-lt"/>
          <a:ea typeface="+mj-ea"/>
          <a:cs typeface="+mj-cs"/>
        </a:defRPr>
      </a:lvl1pPr>
      <a:lvl2pPr algn="l" defTabSz="457200" rtl="0" fontAlgn="base">
        <a:spcBef>
          <a:spcPct val="0"/>
        </a:spcBef>
        <a:spcAft>
          <a:spcPct val="0"/>
        </a:spcAft>
        <a:defRPr sz="4000">
          <a:solidFill>
            <a:schemeClr val="tx1"/>
          </a:solidFill>
          <a:latin typeface="Calibri" pitchFamily="34" charset="0"/>
        </a:defRPr>
      </a:lvl2pPr>
      <a:lvl3pPr algn="l" defTabSz="457200" rtl="0" fontAlgn="base">
        <a:spcBef>
          <a:spcPct val="0"/>
        </a:spcBef>
        <a:spcAft>
          <a:spcPct val="0"/>
        </a:spcAft>
        <a:defRPr sz="4000">
          <a:solidFill>
            <a:schemeClr val="tx1"/>
          </a:solidFill>
          <a:latin typeface="Calibri" pitchFamily="34" charset="0"/>
        </a:defRPr>
      </a:lvl3pPr>
      <a:lvl4pPr algn="l" defTabSz="457200" rtl="0" fontAlgn="base">
        <a:spcBef>
          <a:spcPct val="0"/>
        </a:spcBef>
        <a:spcAft>
          <a:spcPct val="0"/>
        </a:spcAft>
        <a:defRPr sz="4000">
          <a:solidFill>
            <a:schemeClr val="tx1"/>
          </a:solidFill>
          <a:latin typeface="Calibri" pitchFamily="34" charset="0"/>
        </a:defRPr>
      </a:lvl4pPr>
      <a:lvl5pPr algn="l" defTabSz="457200" rtl="0" fontAlgn="base">
        <a:spcBef>
          <a:spcPct val="0"/>
        </a:spcBef>
        <a:spcAft>
          <a:spcPct val="0"/>
        </a:spcAft>
        <a:defRPr sz="4000">
          <a:solidFill>
            <a:schemeClr val="tx1"/>
          </a:solidFill>
          <a:latin typeface="Calibri" pitchFamily="34" charset="0"/>
        </a:defRPr>
      </a:lvl5pPr>
      <a:lvl6pPr marL="457200" algn="l" defTabSz="457200" rtl="0" fontAlgn="base">
        <a:spcBef>
          <a:spcPct val="0"/>
        </a:spcBef>
        <a:spcAft>
          <a:spcPct val="0"/>
        </a:spcAft>
        <a:defRPr sz="4000">
          <a:solidFill>
            <a:schemeClr val="tx1"/>
          </a:solidFill>
          <a:latin typeface="Calibri" pitchFamily="34" charset="0"/>
        </a:defRPr>
      </a:lvl6pPr>
      <a:lvl7pPr marL="914400" algn="l" defTabSz="457200" rtl="0" fontAlgn="base">
        <a:spcBef>
          <a:spcPct val="0"/>
        </a:spcBef>
        <a:spcAft>
          <a:spcPct val="0"/>
        </a:spcAft>
        <a:defRPr sz="4000">
          <a:solidFill>
            <a:schemeClr val="tx1"/>
          </a:solidFill>
          <a:latin typeface="Calibri" pitchFamily="34" charset="0"/>
        </a:defRPr>
      </a:lvl7pPr>
      <a:lvl8pPr marL="1371600" algn="l" defTabSz="457200" rtl="0" fontAlgn="base">
        <a:spcBef>
          <a:spcPct val="0"/>
        </a:spcBef>
        <a:spcAft>
          <a:spcPct val="0"/>
        </a:spcAft>
        <a:defRPr sz="4000">
          <a:solidFill>
            <a:schemeClr val="tx1"/>
          </a:solidFill>
          <a:latin typeface="Calibri" pitchFamily="34" charset="0"/>
        </a:defRPr>
      </a:lvl8pPr>
      <a:lvl9pPr marL="1828800" algn="l" defTabSz="457200" rtl="0" fontAlgn="base">
        <a:spcBef>
          <a:spcPct val="0"/>
        </a:spcBef>
        <a:spcAft>
          <a:spcPct val="0"/>
        </a:spcAft>
        <a:defRPr sz="40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Helvetica Neue LT Pro 45 Ligh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Helvetica Neue LT Pro 45 Ligh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Helvetica Neue LT Pro 45 Ligh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Helvetica Neue LT Pro 45 Ligh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Helvetica Neue LT Pro 45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noProof="0" smtClean="0"/>
              <a:t>Click to edit Master title style</a:t>
            </a:r>
            <a:endParaRPr lang="en-US" dirty="0"/>
          </a:p>
        </p:txBody>
      </p:sp>
      <p:sp>
        <p:nvSpPr>
          <p:cNvPr id="1741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80175"/>
            <a:ext cx="1377950" cy="241300"/>
          </a:xfrm>
          <a:prstGeom prst="rect">
            <a:avLst/>
          </a:prstGeom>
        </p:spPr>
        <p:txBody>
          <a:bodyPr vert="horz" lIns="91440" tIns="45720" rIns="91440" bIns="45720" rtlCol="0" anchor="ctr"/>
          <a:lstStyle>
            <a:lvl1pPr algn="l" fontAlgn="auto">
              <a:spcBef>
                <a:spcPts val="0"/>
              </a:spcBef>
              <a:spcAft>
                <a:spcPts val="0"/>
              </a:spcAft>
              <a:defRPr sz="1000" smtClean="0">
                <a:solidFill>
                  <a:srgbClr val="AFAEB3"/>
                </a:solidFill>
                <a:latin typeface="Helvetica Neue LT Pro 45 Light"/>
                <a:cs typeface="+mn-cs"/>
              </a:defRPr>
            </a:lvl1pPr>
          </a:lstStyle>
          <a:p>
            <a:pPr>
              <a:defRPr/>
            </a:pPr>
            <a:fld id="{5E869724-6FB3-4A7E-9BD1-ABC24D256502}" type="datetimeFigureOut">
              <a:rPr lang="en-US"/>
              <a:pPr>
                <a:defRPr/>
              </a:pPr>
              <a:t>11/13/2012</a:t>
            </a:fld>
            <a:endParaRPr lang="en-US" dirty="0"/>
          </a:p>
        </p:txBody>
      </p:sp>
      <p:sp>
        <p:nvSpPr>
          <p:cNvPr id="5" name="Footer Placeholder 4"/>
          <p:cNvSpPr>
            <a:spLocks noGrp="1"/>
          </p:cNvSpPr>
          <p:nvPr>
            <p:ph type="ftr" sz="quarter" idx="3"/>
          </p:nvPr>
        </p:nvSpPr>
        <p:spPr>
          <a:xfrm>
            <a:off x="1965325" y="6480175"/>
            <a:ext cx="3986213" cy="241300"/>
          </a:xfrm>
          <a:prstGeom prst="rect">
            <a:avLst/>
          </a:prstGeom>
        </p:spPr>
        <p:txBody>
          <a:bodyPr vert="horz" lIns="91440" tIns="45720" rIns="91440" bIns="45720" rtlCol="0" anchor="ctr"/>
          <a:lstStyle>
            <a:lvl1pPr algn="l" fontAlgn="auto">
              <a:spcBef>
                <a:spcPts val="0"/>
              </a:spcBef>
              <a:spcAft>
                <a:spcPts val="0"/>
              </a:spcAft>
              <a:defRPr sz="1000" dirty="0">
                <a:solidFill>
                  <a:srgbClr val="AFAEB3"/>
                </a:solidFill>
                <a:latin typeface="Helvetica Neue LT Pro 45 Light"/>
                <a:cs typeface="+mn-cs"/>
              </a:defRPr>
            </a:lvl1pPr>
          </a:lstStyle>
          <a:p>
            <a:pPr>
              <a:defRPr/>
            </a:pPr>
            <a:endParaRPr lang="en-US"/>
          </a:p>
        </p:txBody>
      </p:sp>
      <p:sp>
        <p:nvSpPr>
          <p:cNvPr id="6" name="Slide Number Placeholder 5"/>
          <p:cNvSpPr>
            <a:spLocks noGrp="1"/>
          </p:cNvSpPr>
          <p:nvPr>
            <p:ph type="sldNum" sz="quarter" idx="4"/>
          </p:nvPr>
        </p:nvSpPr>
        <p:spPr>
          <a:xfrm>
            <a:off x="6099175" y="6480175"/>
            <a:ext cx="769938" cy="241300"/>
          </a:xfrm>
          <a:prstGeom prst="rect">
            <a:avLst/>
          </a:prstGeom>
        </p:spPr>
        <p:txBody>
          <a:bodyPr vert="horz" lIns="91440" tIns="45720" rIns="91440" bIns="45720" rtlCol="0" anchor="ctr"/>
          <a:lstStyle>
            <a:lvl1pPr algn="r" fontAlgn="auto">
              <a:spcBef>
                <a:spcPts val="0"/>
              </a:spcBef>
              <a:spcAft>
                <a:spcPts val="0"/>
              </a:spcAft>
              <a:defRPr sz="1000" smtClean="0">
                <a:solidFill>
                  <a:srgbClr val="AFAEB3"/>
                </a:solidFill>
                <a:latin typeface="Helvetica Neue LT Pro 45 Light"/>
                <a:cs typeface="+mn-cs"/>
              </a:defRPr>
            </a:lvl1pPr>
          </a:lstStyle>
          <a:p>
            <a:pPr>
              <a:defRPr/>
            </a:pPr>
            <a:fld id="{ECF8394A-A55C-4919-8549-1423F4642DB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Lst>
  <p:txStyles>
    <p:titleStyle>
      <a:lvl1pPr algn="l" defTabSz="457200" rtl="0" fontAlgn="base">
        <a:spcBef>
          <a:spcPct val="0"/>
        </a:spcBef>
        <a:spcAft>
          <a:spcPct val="0"/>
        </a:spcAft>
        <a:defRPr sz="4000" kern="1200">
          <a:solidFill>
            <a:schemeClr val="tx1"/>
          </a:solidFill>
          <a:latin typeface="+mj-lt"/>
          <a:ea typeface="+mj-ea"/>
          <a:cs typeface="+mj-cs"/>
        </a:defRPr>
      </a:lvl1pPr>
      <a:lvl2pPr algn="l" defTabSz="457200" rtl="0" fontAlgn="base">
        <a:spcBef>
          <a:spcPct val="0"/>
        </a:spcBef>
        <a:spcAft>
          <a:spcPct val="0"/>
        </a:spcAft>
        <a:defRPr sz="4000">
          <a:solidFill>
            <a:schemeClr val="tx1"/>
          </a:solidFill>
          <a:latin typeface="Calibri" pitchFamily="34" charset="0"/>
        </a:defRPr>
      </a:lvl2pPr>
      <a:lvl3pPr algn="l" defTabSz="457200" rtl="0" fontAlgn="base">
        <a:spcBef>
          <a:spcPct val="0"/>
        </a:spcBef>
        <a:spcAft>
          <a:spcPct val="0"/>
        </a:spcAft>
        <a:defRPr sz="4000">
          <a:solidFill>
            <a:schemeClr val="tx1"/>
          </a:solidFill>
          <a:latin typeface="Calibri" pitchFamily="34" charset="0"/>
        </a:defRPr>
      </a:lvl3pPr>
      <a:lvl4pPr algn="l" defTabSz="457200" rtl="0" fontAlgn="base">
        <a:spcBef>
          <a:spcPct val="0"/>
        </a:spcBef>
        <a:spcAft>
          <a:spcPct val="0"/>
        </a:spcAft>
        <a:defRPr sz="4000">
          <a:solidFill>
            <a:schemeClr val="tx1"/>
          </a:solidFill>
          <a:latin typeface="Calibri" pitchFamily="34" charset="0"/>
        </a:defRPr>
      </a:lvl4pPr>
      <a:lvl5pPr algn="l" defTabSz="457200" rtl="0" fontAlgn="base">
        <a:spcBef>
          <a:spcPct val="0"/>
        </a:spcBef>
        <a:spcAft>
          <a:spcPct val="0"/>
        </a:spcAft>
        <a:defRPr sz="4000">
          <a:solidFill>
            <a:schemeClr val="tx1"/>
          </a:solidFill>
          <a:latin typeface="Calibri" pitchFamily="34" charset="0"/>
        </a:defRPr>
      </a:lvl5pPr>
      <a:lvl6pPr marL="457200" algn="l" defTabSz="457200" rtl="0" fontAlgn="base">
        <a:spcBef>
          <a:spcPct val="0"/>
        </a:spcBef>
        <a:spcAft>
          <a:spcPct val="0"/>
        </a:spcAft>
        <a:defRPr sz="4000">
          <a:solidFill>
            <a:schemeClr val="tx1"/>
          </a:solidFill>
          <a:latin typeface="Calibri" pitchFamily="34" charset="0"/>
        </a:defRPr>
      </a:lvl6pPr>
      <a:lvl7pPr marL="914400" algn="l" defTabSz="457200" rtl="0" fontAlgn="base">
        <a:spcBef>
          <a:spcPct val="0"/>
        </a:spcBef>
        <a:spcAft>
          <a:spcPct val="0"/>
        </a:spcAft>
        <a:defRPr sz="4000">
          <a:solidFill>
            <a:schemeClr val="tx1"/>
          </a:solidFill>
          <a:latin typeface="Calibri" pitchFamily="34" charset="0"/>
        </a:defRPr>
      </a:lvl7pPr>
      <a:lvl8pPr marL="1371600" algn="l" defTabSz="457200" rtl="0" fontAlgn="base">
        <a:spcBef>
          <a:spcPct val="0"/>
        </a:spcBef>
        <a:spcAft>
          <a:spcPct val="0"/>
        </a:spcAft>
        <a:defRPr sz="4000">
          <a:solidFill>
            <a:schemeClr val="tx1"/>
          </a:solidFill>
          <a:latin typeface="Calibri" pitchFamily="34" charset="0"/>
        </a:defRPr>
      </a:lvl8pPr>
      <a:lvl9pPr marL="1828800" algn="l" defTabSz="457200" rtl="0" fontAlgn="base">
        <a:spcBef>
          <a:spcPct val="0"/>
        </a:spcBef>
        <a:spcAft>
          <a:spcPct val="0"/>
        </a:spcAft>
        <a:defRPr sz="40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Helvetica Neue LT Pro 45 Ligh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Helvetica Neue LT Pro 45 Ligh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Helvetica Neue LT Pro 45 Ligh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Helvetica Neue LT Pro 45 Ligh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Helvetica Neue LT Pro 45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drugsandalcohol.ie/18439/"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ctrTitle"/>
          </p:nvPr>
        </p:nvSpPr>
        <p:spPr bwMode="auto">
          <a:xfrm>
            <a:off x="457200" y="1176338"/>
            <a:ext cx="6754813" cy="1322387"/>
          </a:xfrm>
        </p:spPr>
        <p:txBody>
          <a:bodyPr numCol="1" compatLnSpc="1">
            <a:prstTxWarp prst="textNoShape">
              <a:avLst/>
            </a:prstTxWarp>
          </a:bodyPr>
          <a:lstStyle/>
          <a:p>
            <a:r>
              <a:rPr lang="en-IE" smtClean="0"/>
              <a:t>Alcohol trends and public attitudes</a:t>
            </a:r>
          </a:p>
        </p:txBody>
      </p:sp>
      <p:sp>
        <p:nvSpPr>
          <p:cNvPr id="3" name="Subtitle 2"/>
          <p:cNvSpPr>
            <a:spLocks noGrp="1"/>
          </p:cNvSpPr>
          <p:nvPr>
            <p:ph type="subTitle" idx="1"/>
          </p:nvPr>
        </p:nvSpPr>
        <p:spPr>
          <a:xfrm>
            <a:off x="457200" y="2570163"/>
            <a:ext cx="5759450" cy="2184400"/>
          </a:xfrm>
        </p:spPr>
        <p:txBody>
          <a:bodyPr rtlCol="0">
            <a:normAutofit fontScale="92500" lnSpcReduction="10000"/>
          </a:bodyPr>
          <a:lstStyle/>
          <a:p>
            <a:pPr fontAlgn="auto">
              <a:spcAft>
                <a:spcPts val="0"/>
              </a:spcAft>
              <a:buFont typeface="Arial"/>
              <a:buNone/>
              <a:defRPr/>
            </a:pPr>
            <a:r>
              <a:rPr lang="en-IE" dirty="0" smtClean="0"/>
              <a:t>Dr Jean Long</a:t>
            </a:r>
          </a:p>
          <a:p>
            <a:pPr fontAlgn="auto">
              <a:spcAft>
                <a:spcPts val="0"/>
              </a:spcAft>
              <a:buFont typeface="Arial"/>
              <a:buNone/>
              <a:defRPr/>
            </a:pPr>
            <a:endParaRPr lang="en-IE" sz="2600" dirty="0" smtClean="0"/>
          </a:p>
          <a:p>
            <a:pPr fontAlgn="auto">
              <a:spcAft>
                <a:spcPts val="0"/>
              </a:spcAft>
              <a:buFont typeface="Arial"/>
              <a:buNone/>
              <a:defRPr/>
            </a:pPr>
            <a:r>
              <a:rPr lang="en-IE" sz="2600" dirty="0" smtClean="0"/>
              <a:t>With assistance from:</a:t>
            </a:r>
            <a:endParaRPr lang="en-IE" sz="2600" dirty="0"/>
          </a:p>
          <a:p>
            <a:pPr fontAlgn="auto">
              <a:spcAft>
                <a:spcPts val="0"/>
              </a:spcAft>
              <a:buFont typeface="Arial"/>
              <a:buNone/>
              <a:defRPr/>
            </a:pPr>
            <a:r>
              <a:rPr lang="en-IE" sz="2600" dirty="0" smtClean="0"/>
              <a:t>Dr </a:t>
            </a:r>
            <a:r>
              <a:rPr lang="en-IE" sz="2600" dirty="0"/>
              <a:t>Deirdre </a:t>
            </a:r>
            <a:r>
              <a:rPr lang="en-IE" sz="2600" dirty="0" smtClean="0"/>
              <a:t>Mongan </a:t>
            </a:r>
          </a:p>
          <a:p>
            <a:pPr fontAlgn="auto">
              <a:spcAft>
                <a:spcPts val="0"/>
              </a:spcAft>
              <a:buFont typeface="Arial"/>
              <a:buNone/>
              <a:defRPr/>
            </a:pPr>
            <a:r>
              <a:rPr lang="en-IE" sz="2600" dirty="0" smtClean="0"/>
              <a:t>Dr </a:t>
            </a:r>
            <a:r>
              <a:rPr lang="en-IE" sz="2600" dirty="0"/>
              <a:t>Justine </a:t>
            </a:r>
            <a:r>
              <a:rPr lang="en-IE" sz="2600" dirty="0" err="1" smtClean="0"/>
              <a:t>Horgan</a:t>
            </a:r>
            <a:endParaRPr lang="en-IE" sz="2600" dirty="0" smtClean="0"/>
          </a:p>
          <a:p>
            <a:pPr fontAlgn="auto">
              <a:spcAft>
                <a:spcPts val="0"/>
              </a:spcAft>
              <a:buFont typeface="Arial"/>
              <a:buNone/>
              <a:defRPr/>
            </a:pPr>
            <a:endParaRPr lang="en-IE" sz="2600" dirty="0"/>
          </a:p>
          <a:p>
            <a:pPr fontAlgn="auto">
              <a:spcAft>
                <a:spcPts val="0"/>
              </a:spcAft>
              <a:buFont typeface="Arial"/>
              <a:buNone/>
              <a:defRPr/>
            </a:pPr>
            <a:endParaRPr lang="en-IE" dirty="0"/>
          </a:p>
          <a:p>
            <a:pPr fontAlgn="auto">
              <a:spcAft>
                <a:spcPts val="0"/>
              </a:spcAft>
              <a:buFont typeface="Arial"/>
              <a:buNone/>
              <a:defRPr/>
            </a:pPr>
            <a:endParaRPr lang="en-IE" dirty="0"/>
          </a:p>
          <a:p>
            <a:pPr fontAlgn="auto">
              <a:spcAft>
                <a:spcPts val="0"/>
              </a:spcAft>
              <a:buFont typeface="Arial"/>
              <a:buNone/>
              <a:defRPr/>
            </a:pPr>
            <a:endParaRPr lang="en-I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bwMode="auto">
          <a:xfrm>
            <a:off x="152400" y="274638"/>
            <a:ext cx="8147050" cy="1143000"/>
          </a:xfrm>
        </p:spPr>
        <p:txBody>
          <a:bodyPr wrap="square" numCol="1" anchorCtr="0" compatLnSpc="1">
            <a:prstTxWarp prst="textNoShape">
              <a:avLst/>
            </a:prstTxWarp>
          </a:bodyPr>
          <a:lstStyle/>
          <a:p>
            <a:r>
              <a:rPr lang="en-IE" sz="3200" smtClean="0">
                <a:solidFill>
                  <a:srgbClr val="C00000"/>
                </a:solidFill>
                <a:ea typeface="HelveticaNeueLT Pro 55 Roman"/>
              </a:rPr>
              <a:t>Measuring personal alcohol consumption</a:t>
            </a:r>
          </a:p>
        </p:txBody>
      </p:sp>
      <p:sp>
        <p:nvSpPr>
          <p:cNvPr id="41986" name="Content Placeholder 2"/>
          <p:cNvSpPr>
            <a:spLocks noGrp="1"/>
          </p:cNvSpPr>
          <p:nvPr>
            <p:ph sz="half" idx="1"/>
          </p:nvPr>
        </p:nvSpPr>
        <p:spPr>
          <a:xfrm>
            <a:off x="457200" y="1600200"/>
            <a:ext cx="8399463" cy="4572000"/>
          </a:xfrm>
        </p:spPr>
        <p:txBody>
          <a:bodyPr/>
          <a:lstStyle/>
          <a:p>
            <a:r>
              <a:rPr lang="en-IE" sz="2400" smtClean="0">
                <a:solidFill>
                  <a:srgbClr val="C00000"/>
                </a:solidFill>
              </a:rPr>
              <a:t>58% </a:t>
            </a:r>
            <a:r>
              <a:rPr lang="en-IE" sz="2400" smtClean="0"/>
              <a:t>have heard of the term ‘standard drink’ </a:t>
            </a:r>
          </a:p>
          <a:p>
            <a:endParaRPr lang="en-IE" sz="2400" smtClean="0"/>
          </a:p>
          <a:p>
            <a:r>
              <a:rPr lang="en-IE" sz="2400" smtClean="0">
                <a:solidFill>
                  <a:srgbClr val="C00000"/>
                </a:solidFill>
              </a:rPr>
              <a:t>9% </a:t>
            </a:r>
            <a:r>
              <a:rPr lang="en-IE" sz="2400" smtClean="0"/>
              <a:t>of respondents correctly identified the number of standard drinks in each of the four measures of alcohol asked about in the survey</a:t>
            </a:r>
          </a:p>
          <a:p>
            <a:endParaRPr lang="en-IE" sz="1200" smtClean="0"/>
          </a:p>
          <a:p>
            <a:r>
              <a:rPr lang="en-IE" sz="2400" smtClean="0">
                <a:solidFill>
                  <a:srgbClr val="C00000"/>
                </a:solidFill>
              </a:rPr>
              <a:t>9% </a:t>
            </a:r>
            <a:r>
              <a:rPr lang="en-IE" sz="2400" smtClean="0"/>
              <a:t>know the maximum weekly number of standard drinks recommended for men and for women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2"/>
          <p:cNvSpPr>
            <a:spLocks noGrp="1"/>
          </p:cNvSpPr>
          <p:nvPr>
            <p:ph type="title"/>
          </p:nvPr>
        </p:nvSpPr>
        <p:spPr bwMode="auto">
          <a:xfrm>
            <a:off x="457200" y="274638"/>
            <a:ext cx="6810375" cy="1143000"/>
          </a:xfrm>
        </p:spPr>
        <p:txBody>
          <a:bodyPr wrap="square" numCol="1" anchorCtr="0" compatLnSpc="1">
            <a:prstTxWarp prst="textNoShape">
              <a:avLst/>
            </a:prstTxWarp>
          </a:bodyPr>
          <a:lstStyle/>
          <a:p>
            <a:r>
              <a:rPr lang="en-IE" smtClean="0">
                <a:solidFill>
                  <a:srgbClr val="C00000"/>
                </a:solidFill>
                <a:ea typeface="HelveticaNeueLT Pro 55 Roman"/>
              </a:rPr>
              <a:t>Government intervention</a:t>
            </a:r>
          </a:p>
        </p:txBody>
      </p:sp>
      <p:sp>
        <p:nvSpPr>
          <p:cNvPr id="44034" name="Content Placeholder 3"/>
          <p:cNvSpPr>
            <a:spLocks noGrp="1"/>
          </p:cNvSpPr>
          <p:nvPr>
            <p:ph sz="half" idx="1"/>
          </p:nvPr>
        </p:nvSpPr>
        <p:spPr>
          <a:xfrm>
            <a:off x="457200" y="1600200"/>
            <a:ext cx="8147050" cy="4572000"/>
          </a:xfrm>
        </p:spPr>
        <p:txBody>
          <a:bodyPr/>
          <a:lstStyle/>
          <a:p>
            <a:endParaRPr lang="en-IE" sz="2400" smtClean="0"/>
          </a:p>
          <a:p>
            <a:r>
              <a:rPr lang="en-IE" sz="2400" smtClean="0">
                <a:solidFill>
                  <a:srgbClr val="C00000"/>
                </a:solidFill>
              </a:rPr>
              <a:t>58%</a:t>
            </a:r>
            <a:r>
              <a:rPr lang="en-IE" sz="2400" smtClean="0"/>
              <a:t> do not think that the government is doing enough to reduce alcohol consumption while only </a:t>
            </a:r>
            <a:r>
              <a:rPr lang="en-IE" sz="2400" smtClean="0">
                <a:solidFill>
                  <a:srgbClr val="C00000"/>
                </a:solidFill>
              </a:rPr>
              <a:t>19%</a:t>
            </a:r>
            <a:r>
              <a:rPr lang="en-IE" sz="2400" smtClean="0"/>
              <a:t> think that the government is doing enough</a:t>
            </a:r>
          </a:p>
          <a:p>
            <a:endParaRPr lang="en-IE" sz="2400" smtClean="0"/>
          </a:p>
          <a:p>
            <a:r>
              <a:rPr lang="en-IE" sz="2400" smtClean="0">
                <a:solidFill>
                  <a:srgbClr val="C00000"/>
                </a:solidFill>
              </a:rPr>
              <a:t>78%</a:t>
            </a:r>
            <a:r>
              <a:rPr lang="en-IE" sz="2400" smtClean="0"/>
              <a:t> believe that the government has a responsibility to implement public health measures to address high alcohol consumption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bwMode="auto">
          <a:xfrm>
            <a:off x="457200" y="274638"/>
            <a:ext cx="6810375" cy="1143000"/>
          </a:xfrm>
        </p:spPr>
        <p:txBody>
          <a:bodyPr wrap="square" numCol="1" anchorCtr="0" compatLnSpc="1">
            <a:prstTxWarp prst="textNoShape">
              <a:avLst/>
            </a:prstTxWarp>
          </a:bodyPr>
          <a:lstStyle/>
          <a:p>
            <a:r>
              <a:rPr lang="en-IE" smtClean="0">
                <a:solidFill>
                  <a:srgbClr val="C00000"/>
                </a:solidFill>
                <a:ea typeface="HelveticaNeueLT Pro 55 Roman"/>
              </a:rPr>
              <a:t>Alcohol pricing trends</a:t>
            </a:r>
          </a:p>
        </p:txBody>
      </p:sp>
      <p:sp>
        <p:nvSpPr>
          <p:cNvPr id="3" name="Content Placeholder 2"/>
          <p:cNvSpPr>
            <a:spLocks noGrp="1"/>
          </p:cNvSpPr>
          <p:nvPr>
            <p:ph sz="half" idx="1"/>
          </p:nvPr>
        </p:nvSpPr>
        <p:spPr>
          <a:xfrm>
            <a:off x="152400" y="1600200"/>
            <a:ext cx="8839200" cy="4572000"/>
          </a:xfrm>
        </p:spPr>
        <p:txBody>
          <a:bodyPr rtlCol="0">
            <a:normAutofit fontScale="92500" lnSpcReduction="10000"/>
          </a:bodyPr>
          <a:lstStyle/>
          <a:p>
            <a:pPr fontAlgn="auto">
              <a:spcAft>
                <a:spcPts val="0"/>
              </a:spcAft>
              <a:buFont typeface="Arial"/>
              <a:buChar char="•"/>
              <a:defRPr/>
            </a:pPr>
            <a:r>
              <a:rPr lang="en-IE" sz="2400" dirty="0" smtClean="0">
                <a:solidFill>
                  <a:srgbClr val="C00000"/>
                </a:solidFill>
              </a:rPr>
              <a:t>76%</a:t>
            </a:r>
            <a:r>
              <a:rPr lang="en-IE" sz="2400" dirty="0">
                <a:solidFill>
                  <a:srgbClr val="C00000"/>
                </a:solidFill>
              </a:rPr>
              <a:t> </a:t>
            </a:r>
            <a:r>
              <a:rPr lang="en-IE" sz="2400" dirty="0" smtClean="0"/>
              <a:t>have </a:t>
            </a:r>
            <a:r>
              <a:rPr lang="en-IE" sz="2400" dirty="0"/>
              <a:t>purchased alcohol in a supermarket in the past few years. </a:t>
            </a:r>
            <a:r>
              <a:rPr lang="en-IE" sz="2400" dirty="0" smtClean="0"/>
              <a:t>Of these 777 respondents:</a:t>
            </a:r>
          </a:p>
          <a:p>
            <a:pPr fontAlgn="auto">
              <a:spcAft>
                <a:spcPts val="0"/>
              </a:spcAft>
              <a:buFont typeface="Arial"/>
              <a:buChar char="•"/>
              <a:defRPr/>
            </a:pPr>
            <a:endParaRPr lang="en-IE" sz="1200" dirty="0" smtClean="0"/>
          </a:p>
          <a:p>
            <a:pPr lvl="1" fontAlgn="auto">
              <a:spcAft>
                <a:spcPts val="0"/>
              </a:spcAft>
              <a:buFont typeface="Arial"/>
              <a:buChar char="–"/>
              <a:defRPr/>
            </a:pPr>
            <a:r>
              <a:rPr lang="en-IE" sz="2000" dirty="0" smtClean="0">
                <a:solidFill>
                  <a:srgbClr val="C00000"/>
                </a:solidFill>
              </a:rPr>
              <a:t>52%</a:t>
            </a:r>
            <a:r>
              <a:rPr lang="en-IE" sz="2000" dirty="0" smtClean="0"/>
              <a:t> believe </a:t>
            </a:r>
            <a:r>
              <a:rPr lang="en-IE" sz="2000" dirty="0"/>
              <a:t>that the price </a:t>
            </a:r>
            <a:r>
              <a:rPr lang="en-IE" sz="2000" dirty="0" smtClean="0"/>
              <a:t>has </a:t>
            </a:r>
            <a:r>
              <a:rPr lang="en-IE" sz="2000" dirty="0" smtClean="0">
                <a:solidFill>
                  <a:srgbClr val="C00000"/>
                </a:solidFill>
              </a:rPr>
              <a:t>decreased</a:t>
            </a:r>
          </a:p>
          <a:p>
            <a:pPr lvl="1" fontAlgn="auto">
              <a:spcAft>
                <a:spcPts val="0"/>
              </a:spcAft>
              <a:buFont typeface="Arial"/>
              <a:buChar char="–"/>
              <a:defRPr/>
            </a:pPr>
            <a:r>
              <a:rPr lang="en-IE" sz="2000" dirty="0" smtClean="0">
                <a:solidFill>
                  <a:srgbClr val="C00000"/>
                </a:solidFill>
              </a:rPr>
              <a:t>23%</a:t>
            </a:r>
            <a:r>
              <a:rPr lang="en-IE" sz="2000" dirty="0" smtClean="0"/>
              <a:t> believe </a:t>
            </a:r>
            <a:r>
              <a:rPr lang="en-IE" sz="2000" dirty="0"/>
              <a:t>that it has remained </a:t>
            </a:r>
            <a:r>
              <a:rPr lang="en-IE" sz="2000" dirty="0" smtClean="0"/>
              <a:t>the </a:t>
            </a:r>
            <a:r>
              <a:rPr lang="en-IE" sz="2000" dirty="0"/>
              <a:t>same </a:t>
            </a:r>
            <a:endParaRPr lang="en-IE" sz="2000" dirty="0" smtClean="0"/>
          </a:p>
          <a:p>
            <a:pPr lvl="1" fontAlgn="auto">
              <a:spcAft>
                <a:spcPts val="0"/>
              </a:spcAft>
              <a:buFont typeface="Arial"/>
              <a:buChar char="–"/>
              <a:defRPr/>
            </a:pPr>
            <a:r>
              <a:rPr lang="en-IE" sz="2000" dirty="0" smtClean="0">
                <a:solidFill>
                  <a:srgbClr val="C00000"/>
                </a:solidFill>
              </a:rPr>
              <a:t>17</a:t>
            </a:r>
            <a:r>
              <a:rPr lang="en-IE" sz="2000" dirty="0">
                <a:solidFill>
                  <a:srgbClr val="C00000"/>
                </a:solidFill>
              </a:rPr>
              <a:t>% </a:t>
            </a:r>
            <a:r>
              <a:rPr lang="en-IE" sz="2000" dirty="0"/>
              <a:t>believing that the price has increased. </a:t>
            </a:r>
            <a:endParaRPr lang="en-IE" sz="2000" dirty="0" smtClean="0"/>
          </a:p>
          <a:p>
            <a:pPr lvl="1" fontAlgn="auto">
              <a:spcAft>
                <a:spcPts val="0"/>
              </a:spcAft>
              <a:buFont typeface="Arial"/>
              <a:buChar char="–"/>
              <a:defRPr/>
            </a:pPr>
            <a:endParaRPr lang="en-IE" sz="1200" dirty="0" smtClean="0"/>
          </a:p>
          <a:p>
            <a:pPr lvl="2" fontAlgn="auto">
              <a:spcAft>
                <a:spcPts val="0"/>
              </a:spcAft>
              <a:buFont typeface="Arial"/>
              <a:buChar char="•"/>
              <a:defRPr/>
            </a:pPr>
            <a:r>
              <a:rPr lang="en-IE" dirty="0" smtClean="0"/>
              <a:t>Of the 403 respondents noticing </a:t>
            </a:r>
            <a:r>
              <a:rPr lang="en-IE" dirty="0"/>
              <a:t>a </a:t>
            </a:r>
            <a:r>
              <a:rPr lang="en-IE" dirty="0">
                <a:solidFill>
                  <a:srgbClr val="C00000"/>
                </a:solidFill>
              </a:rPr>
              <a:t>decrease</a:t>
            </a:r>
            <a:r>
              <a:rPr lang="en-IE" dirty="0"/>
              <a:t> in the price </a:t>
            </a:r>
            <a:endParaRPr lang="en-IE" dirty="0" smtClean="0"/>
          </a:p>
          <a:p>
            <a:pPr lvl="3" fontAlgn="auto">
              <a:spcAft>
                <a:spcPts val="0"/>
              </a:spcAft>
              <a:buFont typeface="Arial"/>
              <a:buChar char="–"/>
              <a:defRPr/>
            </a:pPr>
            <a:r>
              <a:rPr lang="en-IE" sz="2100" dirty="0">
                <a:solidFill>
                  <a:srgbClr val="C00000"/>
                </a:solidFill>
              </a:rPr>
              <a:t>25%</a:t>
            </a:r>
            <a:r>
              <a:rPr lang="en-IE" sz="2100" dirty="0"/>
              <a:t> say that they have increased the amount they purchase </a:t>
            </a:r>
          </a:p>
          <a:p>
            <a:pPr lvl="3" fontAlgn="auto">
              <a:spcAft>
                <a:spcPts val="0"/>
              </a:spcAft>
              <a:buFont typeface="Arial"/>
              <a:buChar char="–"/>
              <a:defRPr/>
            </a:pPr>
            <a:r>
              <a:rPr lang="en-IE" sz="2000" dirty="0" smtClean="0"/>
              <a:t>Highest among </a:t>
            </a:r>
            <a:r>
              <a:rPr lang="en-IE" sz="2000" dirty="0"/>
              <a:t>those aged 34 years or under (at </a:t>
            </a:r>
            <a:r>
              <a:rPr lang="en-IE" sz="2000" dirty="0">
                <a:solidFill>
                  <a:srgbClr val="C00000"/>
                </a:solidFill>
              </a:rPr>
              <a:t>34</a:t>
            </a:r>
            <a:r>
              <a:rPr lang="en-IE" sz="2000" dirty="0" smtClean="0">
                <a:solidFill>
                  <a:srgbClr val="C00000"/>
                </a:solidFill>
              </a:rPr>
              <a:t>%</a:t>
            </a:r>
            <a:r>
              <a:rPr lang="en-IE" sz="2000" dirty="0" smtClean="0"/>
              <a:t>) </a:t>
            </a:r>
          </a:p>
          <a:p>
            <a:pPr marL="1371600" lvl="3" indent="0" fontAlgn="auto">
              <a:spcAft>
                <a:spcPts val="0"/>
              </a:spcAft>
              <a:buFont typeface="Arial"/>
              <a:buNone/>
              <a:defRPr/>
            </a:pPr>
            <a:endParaRPr lang="en-IE" sz="2000" dirty="0" smtClean="0"/>
          </a:p>
          <a:p>
            <a:pPr fontAlgn="auto">
              <a:spcAft>
                <a:spcPts val="0"/>
              </a:spcAft>
              <a:buFont typeface="Arial"/>
              <a:buChar char="•"/>
              <a:defRPr/>
            </a:pPr>
            <a:r>
              <a:rPr lang="en-IE" sz="2600" dirty="0" smtClean="0"/>
              <a:t>If </a:t>
            </a:r>
            <a:r>
              <a:rPr lang="en-IE" sz="2600" dirty="0"/>
              <a:t>the </a:t>
            </a:r>
            <a:r>
              <a:rPr lang="en-IE" sz="2600" dirty="0" smtClean="0"/>
              <a:t>price in supermarkets </a:t>
            </a:r>
            <a:r>
              <a:rPr lang="en-IE" sz="2600" dirty="0"/>
              <a:t>was to </a:t>
            </a:r>
            <a:r>
              <a:rPr lang="en-IE" sz="2600" dirty="0" smtClean="0"/>
              <a:t>decrease:</a:t>
            </a:r>
          </a:p>
          <a:p>
            <a:pPr lvl="1" fontAlgn="auto">
              <a:spcAft>
                <a:spcPts val="0"/>
              </a:spcAft>
              <a:buFont typeface="Arial"/>
              <a:buChar char="–"/>
              <a:defRPr/>
            </a:pPr>
            <a:r>
              <a:rPr lang="en-IE" sz="2200" dirty="0" smtClean="0">
                <a:solidFill>
                  <a:srgbClr val="C00000"/>
                </a:solidFill>
              </a:rPr>
              <a:t>24</a:t>
            </a:r>
            <a:r>
              <a:rPr lang="en-IE" sz="2200" dirty="0">
                <a:solidFill>
                  <a:srgbClr val="C00000"/>
                </a:solidFill>
              </a:rPr>
              <a:t>%</a:t>
            </a:r>
            <a:r>
              <a:rPr lang="en-IE" sz="2200" dirty="0"/>
              <a:t> would buy more alcohol </a:t>
            </a:r>
            <a:endParaRPr lang="en-IE" sz="2200" dirty="0" smtClean="0"/>
          </a:p>
          <a:p>
            <a:pPr lvl="2" fontAlgn="auto">
              <a:spcAft>
                <a:spcPts val="0"/>
              </a:spcAft>
              <a:buFont typeface="Arial"/>
              <a:buChar char="•"/>
              <a:defRPr/>
            </a:pPr>
            <a:r>
              <a:rPr lang="en-IE" dirty="0" smtClean="0">
                <a:solidFill>
                  <a:srgbClr val="C00000"/>
                </a:solidFill>
              </a:rPr>
              <a:t>50% </a:t>
            </a:r>
            <a:r>
              <a:rPr lang="en-IE" dirty="0" smtClean="0"/>
              <a:t>of </a:t>
            </a:r>
            <a:r>
              <a:rPr lang="en-IE" dirty="0"/>
              <a:t>those aged between 18-24 years claim they would buy </a:t>
            </a:r>
            <a:r>
              <a:rPr lang="en-IE" dirty="0" smtClean="0"/>
              <a:t>more</a:t>
            </a:r>
            <a:endParaRPr lang="en-IE" sz="3000" dirty="0" smtClean="0"/>
          </a:p>
          <a:p>
            <a:pPr fontAlgn="auto">
              <a:spcAft>
                <a:spcPts val="0"/>
              </a:spcAft>
              <a:buFont typeface="Arial"/>
              <a:buChar char="•"/>
              <a:defRPr/>
            </a:pPr>
            <a:endParaRPr lang="en-I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4"/>
          <p:cNvSpPr>
            <a:spLocks noGrp="1"/>
          </p:cNvSpPr>
          <p:nvPr>
            <p:ph type="title"/>
          </p:nvPr>
        </p:nvSpPr>
        <p:spPr bwMode="auto">
          <a:xfrm>
            <a:off x="457200" y="274638"/>
            <a:ext cx="6810375" cy="1143000"/>
          </a:xfrm>
        </p:spPr>
        <p:txBody>
          <a:bodyPr wrap="square" numCol="1" anchorCtr="0" compatLnSpc="1">
            <a:prstTxWarp prst="textNoShape">
              <a:avLst/>
            </a:prstTxWarp>
          </a:bodyPr>
          <a:lstStyle/>
          <a:p>
            <a:r>
              <a:rPr lang="en-IE" smtClean="0">
                <a:solidFill>
                  <a:srgbClr val="C00000"/>
                </a:solidFill>
                <a:ea typeface="HelveticaNeueLT Pro 55 Roman"/>
              </a:rPr>
              <a:t>Alcohol pricing sensitivity</a:t>
            </a:r>
          </a:p>
        </p:txBody>
      </p:sp>
      <p:sp>
        <p:nvSpPr>
          <p:cNvPr id="48130" name="Content Placeholder 5"/>
          <p:cNvSpPr>
            <a:spLocks noGrp="1"/>
          </p:cNvSpPr>
          <p:nvPr>
            <p:ph sz="half" idx="1"/>
          </p:nvPr>
        </p:nvSpPr>
        <p:spPr>
          <a:xfrm>
            <a:off x="195263" y="1600200"/>
            <a:ext cx="8709025" cy="5003800"/>
          </a:xfrm>
        </p:spPr>
        <p:txBody>
          <a:bodyPr/>
          <a:lstStyle/>
          <a:p>
            <a:r>
              <a:rPr lang="en-IE" sz="2400" smtClean="0"/>
              <a:t>It would require a:</a:t>
            </a:r>
          </a:p>
          <a:p>
            <a:pPr lvl="1"/>
            <a:r>
              <a:rPr lang="en-IE" sz="2000" smtClean="0"/>
              <a:t>25% price increase to get </a:t>
            </a:r>
            <a:r>
              <a:rPr lang="en-IE" sz="2000" smtClean="0">
                <a:solidFill>
                  <a:srgbClr val="C00000"/>
                </a:solidFill>
              </a:rPr>
              <a:t>67%</a:t>
            </a:r>
            <a:r>
              <a:rPr lang="en-IE" sz="2000" smtClean="0"/>
              <a:t> of those purchasing alcohol in a supermarket to decrease the amount of alcohol purchased. </a:t>
            </a:r>
          </a:p>
          <a:p>
            <a:pPr lvl="1"/>
            <a:r>
              <a:rPr lang="en-GB" sz="2000" smtClean="0">
                <a:latin typeface="Arial" charset="0"/>
              </a:rPr>
              <a:t>10% price increase </a:t>
            </a:r>
            <a:r>
              <a:rPr lang="en-IE" sz="2000" smtClean="0"/>
              <a:t>to get </a:t>
            </a:r>
            <a:r>
              <a:rPr lang="en-GB" sz="2000" smtClean="0">
                <a:solidFill>
                  <a:srgbClr val="C00000"/>
                </a:solidFill>
                <a:latin typeface="Arial" charset="0"/>
              </a:rPr>
              <a:t>35%</a:t>
            </a:r>
            <a:r>
              <a:rPr lang="en-GB" sz="2000" smtClean="0">
                <a:solidFill>
                  <a:srgbClr val="820000"/>
                </a:solidFill>
                <a:latin typeface="Arial" charset="0"/>
              </a:rPr>
              <a:t> </a:t>
            </a:r>
            <a:r>
              <a:rPr lang="en-GB" sz="2000" smtClean="0">
                <a:latin typeface="Arial" charset="0"/>
              </a:rPr>
              <a:t>of those </a:t>
            </a:r>
            <a:r>
              <a:rPr lang="en-IE" sz="2000" smtClean="0"/>
              <a:t>purchasing alcohol in a supermarket to decrease the amount of alcohol purchased</a:t>
            </a:r>
          </a:p>
          <a:p>
            <a:pPr lvl="1"/>
            <a:endParaRPr lang="en-IE" sz="1200" smtClean="0"/>
          </a:p>
          <a:p>
            <a:r>
              <a:rPr lang="en-IE" sz="2400" smtClean="0">
                <a:solidFill>
                  <a:srgbClr val="C00000"/>
                </a:solidFill>
              </a:rPr>
              <a:t>45%</a:t>
            </a:r>
            <a:r>
              <a:rPr lang="en-IE" sz="2400" smtClean="0"/>
              <a:t> agree that that they buy more when alcohol is on special offer or when the price is reduced and </a:t>
            </a:r>
            <a:r>
              <a:rPr lang="en-IE" sz="2400" smtClean="0">
                <a:solidFill>
                  <a:srgbClr val="C00000"/>
                </a:solidFill>
              </a:rPr>
              <a:t>39%</a:t>
            </a:r>
            <a:r>
              <a:rPr lang="en-IE" sz="2400" smtClean="0"/>
              <a:t> disagree</a:t>
            </a:r>
          </a:p>
          <a:p>
            <a:pPr lvl="1"/>
            <a:r>
              <a:rPr lang="en-IE" sz="2000" smtClean="0">
                <a:solidFill>
                  <a:srgbClr val="C00000"/>
                </a:solidFill>
              </a:rPr>
              <a:t>65%</a:t>
            </a:r>
            <a:r>
              <a:rPr lang="en-IE" sz="2000" smtClean="0"/>
              <a:t> of those aged 18-24 years agree with the statement</a:t>
            </a:r>
          </a:p>
          <a:p>
            <a:pPr lvl="1"/>
            <a:endParaRPr lang="en-IE" sz="12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4"/>
          <p:cNvSpPr>
            <a:spLocks noGrp="1"/>
          </p:cNvSpPr>
          <p:nvPr>
            <p:ph type="title"/>
          </p:nvPr>
        </p:nvSpPr>
        <p:spPr bwMode="auto">
          <a:xfrm>
            <a:off x="457200" y="274638"/>
            <a:ext cx="6810375" cy="1143000"/>
          </a:xfrm>
        </p:spPr>
        <p:txBody>
          <a:bodyPr wrap="square" numCol="1" anchorCtr="0" compatLnSpc="1">
            <a:prstTxWarp prst="textNoShape">
              <a:avLst/>
            </a:prstTxWarp>
          </a:bodyPr>
          <a:lstStyle/>
          <a:p>
            <a:r>
              <a:rPr lang="en-IE" smtClean="0">
                <a:solidFill>
                  <a:srgbClr val="C00000"/>
                </a:solidFill>
                <a:ea typeface="HelveticaNeueLT Pro 55 Roman"/>
              </a:rPr>
              <a:t>Alcohol pricing responses</a:t>
            </a:r>
          </a:p>
        </p:txBody>
      </p:sp>
      <p:sp>
        <p:nvSpPr>
          <p:cNvPr id="6" name="Content Placeholder 5"/>
          <p:cNvSpPr>
            <a:spLocks noGrp="1"/>
          </p:cNvSpPr>
          <p:nvPr>
            <p:ph sz="half" idx="1"/>
          </p:nvPr>
        </p:nvSpPr>
        <p:spPr>
          <a:xfrm>
            <a:off x="169863" y="1600200"/>
            <a:ext cx="8855075" cy="4833938"/>
          </a:xfrm>
        </p:spPr>
        <p:txBody>
          <a:bodyPr rtlCol="0">
            <a:noAutofit/>
          </a:bodyPr>
          <a:lstStyle/>
          <a:p>
            <a:pPr fontAlgn="auto">
              <a:spcAft>
                <a:spcPts val="0"/>
              </a:spcAft>
              <a:buFont typeface="Arial"/>
              <a:buChar char="•"/>
              <a:defRPr/>
            </a:pPr>
            <a:r>
              <a:rPr lang="en-IE" sz="2400" dirty="0" smtClean="0">
                <a:solidFill>
                  <a:srgbClr val="C00000"/>
                </a:solidFill>
              </a:rPr>
              <a:t>58% </a:t>
            </a:r>
            <a:r>
              <a:rPr lang="en-IE" sz="2400" dirty="0" smtClean="0"/>
              <a:t>of </a:t>
            </a:r>
            <a:r>
              <a:rPr lang="en-IE" sz="2400" dirty="0"/>
              <a:t>respondents support minimum unit pricing for </a:t>
            </a:r>
            <a:r>
              <a:rPr lang="en-IE" sz="2400" dirty="0" smtClean="0"/>
              <a:t>alcohol</a:t>
            </a:r>
          </a:p>
          <a:p>
            <a:pPr lvl="1" fontAlgn="auto">
              <a:spcAft>
                <a:spcPts val="0"/>
              </a:spcAft>
              <a:buFont typeface="Arial"/>
              <a:buChar char="–"/>
              <a:defRPr/>
            </a:pPr>
            <a:r>
              <a:rPr lang="en-IE" sz="2000" dirty="0" smtClean="0"/>
              <a:t>Support strongest </a:t>
            </a:r>
            <a:r>
              <a:rPr lang="en-IE" sz="2000" dirty="0"/>
              <a:t>among those aged between 35-64 years </a:t>
            </a:r>
            <a:r>
              <a:rPr lang="en-IE" sz="2000" dirty="0">
                <a:solidFill>
                  <a:srgbClr val="C00000"/>
                </a:solidFill>
              </a:rPr>
              <a:t>at 65</a:t>
            </a:r>
            <a:r>
              <a:rPr lang="en-IE" sz="2000" dirty="0" smtClean="0">
                <a:solidFill>
                  <a:srgbClr val="C00000"/>
                </a:solidFill>
              </a:rPr>
              <a:t>%</a:t>
            </a:r>
          </a:p>
          <a:p>
            <a:pPr lvl="1" fontAlgn="auto">
              <a:spcAft>
                <a:spcPts val="0"/>
              </a:spcAft>
              <a:buFont typeface="Arial"/>
              <a:buChar char="–"/>
              <a:defRPr/>
            </a:pPr>
            <a:endParaRPr lang="en-IE" sz="1200" dirty="0" smtClean="0"/>
          </a:p>
          <a:p>
            <a:pPr fontAlgn="auto">
              <a:spcAft>
                <a:spcPts val="0"/>
              </a:spcAft>
              <a:buFont typeface="Arial"/>
              <a:buChar char="•"/>
              <a:defRPr/>
            </a:pPr>
            <a:r>
              <a:rPr lang="en-IE" sz="2400" dirty="0" smtClean="0">
                <a:solidFill>
                  <a:srgbClr val="C00000"/>
                </a:solidFill>
              </a:rPr>
              <a:t>21%</a:t>
            </a:r>
            <a:r>
              <a:rPr lang="en-IE" sz="2400" dirty="0" smtClean="0"/>
              <a:t> </a:t>
            </a:r>
            <a:r>
              <a:rPr lang="en-IE" sz="2400" dirty="0"/>
              <a:t>would not support a minimum price for </a:t>
            </a:r>
            <a:r>
              <a:rPr lang="en-IE" sz="2400" dirty="0" smtClean="0"/>
              <a:t>alcohol</a:t>
            </a:r>
          </a:p>
          <a:p>
            <a:pPr lvl="1" fontAlgn="auto">
              <a:spcAft>
                <a:spcPts val="0"/>
              </a:spcAft>
              <a:buFont typeface="Arial"/>
              <a:buChar char="–"/>
              <a:defRPr/>
            </a:pPr>
            <a:r>
              <a:rPr lang="en-IE" sz="2000" dirty="0" smtClean="0"/>
              <a:t>Lack </a:t>
            </a:r>
            <a:r>
              <a:rPr lang="en-IE" sz="2000" dirty="0"/>
              <a:t>of support </a:t>
            </a:r>
            <a:r>
              <a:rPr lang="en-IE" sz="2000" dirty="0" smtClean="0"/>
              <a:t>highest </a:t>
            </a:r>
            <a:r>
              <a:rPr lang="en-IE" sz="2000" dirty="0"/>
              <a:t>among those aged 18-24 </a:t>
            </a:r>
            <a:r>
              <a:rPr lang="en-IE" sz="2000" dirty="0" smtClean="0"/>
              <a:t>years </a:t>
            </a:r>
            <a:r>
              <a:rPr lang="en-IE" sz="2000" dirty="0" smtClean="0">
                <a:solidFill>
                  <a:srgbClr val="C00000"/>
                </a:solidFill>
              </a:rPr>
              <a:t>at 33%</a:t>
            </a:r>
          </a:p>
          <a:p>
            <a:pPr marL="457200" lvl="1" indent="0" fontAlgn="auto">
              <a:spcAft>
                <a:spcPts val="0"/>
              </a:spcAft>
              <a:buFont typeface="Arial"/>
              <a:buNone/>
              <a:defRPr/>
            </a:pPr>
            <a:r>
              <a:rPr lang="en-IE" sz="2000" dirty="0" smtClean="0"/>
              <a:t> </a:t>
            </a:r>
          </a:p>
          <a:p>
            <a:pPr fontAlgn="auto">
              <a:spcAft>
                <a:spcPts val="0"/>
              </a:spcAft>
              <a:buFont typeface="Arial"/>
              <a:buChar char="•"/>
              <a:defRPr/>
            </a:pPr>
            <a:r>
              <a:rPr lang="en-IE" sz="2400" dirty="0" smtClean="0">
                <a:solidFill>
                  <a:srgbClr val="C00000"/>
                </a:solidFill>
              </a:rPr>
              <a:t>47%</a:t>
            </a:r>
            <a:r>
              <a:rPr lang="en-IE" sz="2400" dirty="0" smtClean="0"/>
              <a:t> agree </a:t>
            </a:r>
            <a:r>
              <a:rPr lang="en-IE" sz="2400" dirty="0"/>
              <a:t>that the government should reduce the number of outlets selling </a:t>
            </a:r>
            <a:r>
              <a:rPr lang="en-IE" sz="2400" dirty="0" smtClean="0"/>
              <a:t>alcohol while </a:t>
            </a:r>
            <a:r>
              <a:rPr lang="en-IE" sz="2400" dirty="0" smtClean="0">
                <a:solidFill>
                  <a:srgbClr val="C00000"/>
                </a:solidFill>
              </a:rPr>
              <a:t>28% </a:t>
            </a:r>
            <a:r>
              <a:rPr lang="en-IE" sz="2400" dirty="0" smtClean="0"/>
              <a:t>disagree, </a:t>
            </a:r>
          </a:p>
          <a:p>
            <a:pPr lvl="1" fontAlgn="auto">
              <a:spcAft>
                <a:spcPts val="0"/>
              </a:spcAft>
              <a:buFont typeface="Arial"/>
              <a:buChar char="–"/>
              <a:defRPr/>
            </a:pPr>
            <a:r>
              <a:rPr lang="en-IE" sz="2000" dirty="0" smtClean="0"/>
              <a:t>Agreement is </a:t>
            </a:r>
            <a:r>
              <a:rPr lang="en-IE" sz="2000" dirty="0"/>
              <a:t>strongest among </a:t>
            </a:r>
            <a:r>
              <a:rPr lang="en-IE" sz="2000" dirty="0" smtClean="0"/>
              <a:t>women </a:t>
            </a:r>
            <a:r>
              <a:rPr lang="en-IE" sz="2000" dirty="0" smtClean="0">
                <a:solidFill>
                  <a:srgbClr val="C00000"/>
                </a:solidFill>
              </a:rPr>
              <a:t>(50%)</a:t>
            </a:r>
            <a:r>
              <a:rPr lang="en-IE" sz="2000" dirty="0" smtClean="0"/>
              <a:t> </a:t>
            </a:r>
            <a:r>
              <a:rPr lang="en-IE" sz="2000" dirty="0"/>
              <a:t>and </a:t>
            </a:r>
            <a:r>
              <a:rPr lang="en-IE" sz="2000" dirty="0" smtClean="0"/>
              <a:t>those over 44 years </a:t>
            </a:r>
            <a:r>
              <a:rPr lang="en-IE" sz="2000" dirty="0" smtClean="0">
                <a:solidFill>
                  <a:srgbClr val="C00000"/>
                </a:solidFill>
              </a:rPr>
              <a:t>(54%)</a:t>
            </a:r>
            <a:endParaRPr lang="en-IE" sz="2000" dirty="0">
              <a:solidFill>
                <a:srgbClr val="C00000"/>
              </a:solidFill>
            </a:endParaRPr>
          </a:p>
          <a:p>
            <a:pPr lvl="1" fontAlgn="auto">
              <a:spcAft>
                <a:spcPts val="0"/>
              </a:spcAft>
              <a:buFont typeface="Arial"/>
              <a:buChar char="–"/>
              <a:defRPr/>
            </a:pPr>
            <a:endParaRPr lang="en-IE" sz="1200" dirty="0"/>
          </a:p>
          <a:p>
            <a:pPr fontAlgn="auto">
              <a:spcAft>
                <a:spcPts val="0"/>
              </a:spcAft>
              <a:buFont typeface="Arial"/>
              <a:buChar char="•"/>
              <a:defRPr/>
            </a:pPr>
            <a:r>
              <a:rPr lang="en-IE" sz="2400" dirty="0" smtClean="0">
                <a:solidFill>
                  <a:srgbClr val="C00000"/>
                </a:solidFill>
              </a:rPr>
              <a:t>40%</a:t>
            </a:r>
            <a:r>
              <a:rPr lang="en-IE" sz="2400" dirty="0" smtClean="0"/>
              <a:t> agree </a:t>
            </a:r>
            <a:r>
              <a:rPr lang="en-IE" sz="2400" dirty="0"/>
              <a:t>with </a:t>
            </a:r>
            <a:r>
              <a:rPr lang="en-IE" sz="2400" dirty="0" smtClean="0"/>
              <a:t>selling alcohol in a separate premises to </a:t>
            </a:r>
            <a:r>
              <a:rPr lang="en-IE" sz="2400" dirty="0"/>
              <a:t>food and other household products while </a:t>
            </a:r>
            <a:r>
              <a:rPr lang="en-IE" sz="2400" dirty="0">
                <a:solidFill>
                  <a:srgbClr val="C00000"/>
                </a:solidFill>
              </a:rPr>
              <a:t>32%</a:t>
            </a:r>
            <a:r>
              <a:rPr lang="en-IE" sz="2400" dirty="0"/>
              <a:t> disagree.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6810375" cy="1143000"/>
          </a:xfrm>
        </p:spPr>
        <p:txBody>
          <a:bodyPr>
            <a:normAutofit fontScale="90000"/>
          </a:bodyPr>
          <a:lstStyle/>
          <a:p>
            <a:pPr fontAlgn="auto">
              <a:spcAft>
                <a:spcPts val="0"/>
              </a:spcAft>
              <a:defRPr/>
            </a:pPr>
            <a:r>
              <a:rPr lang="en-IE" dirty="0" smtClean="0">
                <a:solidFill>
                  <a:srgbClr val="C00000"/>
                </a:solidFill>
              </a:rPr>
              <a:t>Alcohol consumption and driving</a:t>
            </a:r>
            <a:endParaRPr lang="en-IE" dirty="0">
              <a:solidFill>
                <a:srgbClr val="C00000"/>
              </a:solidFill>
            </a:endParaRPr>
          </a:p>
        </p:txBody>
      </p:sp>
      <p:sp>
        <p:nvSpPr>
          <p:cNvPr id="4" name="Content Placeholder 3"/>
          <p:cNvSpPr>
            <a:spLocks noGrp="1"/>
          </p:cNvSpPr>
          <p:nvPr>
            <p:ph sz="half" idx="1"/>
          </p:nvPr>
        </p:nvSpPr>
        <p:spPr>
          <a:xfrm>
            <a:off x="228600" y="1600200"/>
            <a:ext cx="8667750" cy="4572000"/>
          </a:xfrm>
        </p:spPr>
        <p:txBody>
          <a:bodyPr rtlCol="0">
            <a:normAutofit fontScale="92500"/>
          </a:bodyPr>
          <a:lstStyle/>
          <a:p>
            <a:pPr fontAlgn="auto">
              <a:spcAft>
                <a:spcPts val="0"/>
              </a:spcAft>
              <a:buFont typeface="Arial"/>
              <a:buChar char="•"/>
              <a:defRPr/>
            </a:pPr>
            <a:r>
              <a:rPr lang="en-GB" sz="2400" dirty="0" smtClean="0">
                <a:solidFill>
                  <a:srgbClr val="C00000"/>
                </a:solidFill>
                <a:latin typeface="Arial" pitchFamily="34" charset="0"/>
              </a:rPr>
              <a:t>75%</a:t>
            </a:r>
            <a:r>
              <a:rPr lang="en-GB" sz="2400" dirty="0" smtClean="0">
                <a:latin typeface="Arial" pitchFamily="34" charset="0"/>
              </a:rPr>
              <a:t> do </a:t>
            </a:r>
            <a:r>
              <a:rPr lang="en-GB" sz="2400" dirty="0">
                <a:latin typeface="Arial" pitchFamily="34" charset="0"/>
              </a:rPr>
              <a:t>not agree that it is safe to drive after one alcoholic </a:t>
            </a:r>
            <a:r>
              <a:rPr lang="en-GB" sz="2400" dirty="0" smtClean="0">
                <a:latin typeface="Arial" pitchFamily="34" charset="0"/>
              </a:rPr>
              <a:t>drink</a:t>
            </a:r>
            <a:endParaRPr lang="en-GB" sz="2400" dirty="0">
              <a:latin typeface="Arial" pitchFamily="34" charset="0"/>
            </a:endParaRPr>
          </a:p>
          <a:p>
            <a:pPr lvl="1" fontAlgn="auto">
              <a:spcAft>
                <a:spcPts val="0"/>
              </a:spcAft>
              <a:buFont typeface="Arial"/>
              <a:buChar char="–"/>
              <a:defRPr/>
            </a:pPr>
            <a:r>
              <a:rPr lang="en-GB" sz="1800" dirty="0" smtClean="0">
                <a:latin typeface="Arial" pitchFamily="34" charset="0"/>
              </a:rPr>
              <a:t>Females </a:t>
            </a:r>
            <a:r>
              <a:rPr lang="en-GB" sz="1800" dirty="0" smtClean="0">
                <a:solidFill>
                  <a:srgbClr val="C00000"/>
                </a:solidFill>
                <a:latin typeface="Arial" pitchFamily="34" charset="0"/>
              </a:rPr>
              <a:t>(80%) </a:t>
            </a:r>
            <a:r>
              <a:rPr lang="en-GB" sz="1800" dirty="0">
                <a:latin typeface="Arial" pitchFamily="34" charset="0"/>
              </a:rPr>
              <a:t>are more likely to disagree that it is safe than </a:t>
            </a:r>
            <a:r>
              <a:rPr lang="en-GB" sz="1800" dirty="0" smtClean="0">
                <a:latin typeface="Arial" pitchFamily="34" charset="0"/>
              </a:rPr>
              <a:t>males </a:t>
            </a:r>
            <a:r>
              <a:rPr lang="en-GB" sz="1800" dirty="0" smtClean="0">
                <a:solidFill>
                  <a:srgbClr val="C00000"/>
                </a:solidFill>
                <a:latin typeface="Arial" pitchFamily="34" charset="0"/>
              </a:rPr>
              <a:t>(69%)</a:t>
            </a:r>
            <a:r>
              <a:rPr lang="en-GB" sz="1800" dirty="0" smtClean="0">
                <a:latin typeface="Arial" pitchFamily="34" charset="0"/>
              </a:rPr>
              <a:t> </a:t>
            </a:r>
          </a:p>
          <a:p>
            <a:pPr marL="457200" lvl="1" indent="0" fontAlgn="auto">
              <a:spcAft>
                <a:spcPts val="0"/>
              </a:spcAft>
              <a:buFont typeface="Arial"/>
              <a:buNone/>
              <a:defRPr/>
            </a:pPr>
            <a:endParaRPr lang="en-GB" sz="1300" dirty="0" smtClean="0">
              <a:latin typeface="Arial" pitchFamily="34" charset="0"/>
            </a:endParaRPr>
          </a:p>
          <a:p>
            <a:pPr fontAlgn="auto">
              <a:spcAft>
                <a:spcPts val="0"/>
              </a:spcAft>
              <a:buFont typeface="Arial"/>
              <a:buChar char="•"/>
              <a:defRPr/>
            </a:pPr>
            <a:r>
              <a:rPr lang="en-GB" sz="2400" dirty="0" smtClean="0">
                <a:solidFill>
                  <a:srgbClr val="C00000"/>
                </a:solidFill>
                <a:latin typeface="Arial" pitchFamily="34" charset="0"/>
              </a:rPr>
              <a:t>90%</a:t>
            </a:r>
            <a:r>
              <a:rPr lang="en-GB" sz="2400" dirty="0" smtClean="0">
                <a:latin typeface="Arial" pitchFamily="34" charset="0"/>
              </a:rPr>
              <a:t> do </a:t>
            </a:r>
            <a:r>
              <a:rPr lang="en-GB" sz="2400" dirty="0">
                <a:latin typeface="Arial" pitchFamily="34" charset="0"/>
              </a:rPr>
              <a:t>not agree that it is safe to drive after two alcoholic drinks. </a:t>
            </a:r>
            <a:endParaRPr lang="en-GB" sz="2400" dirty="0" smtClean="0">
              <a:latin typeface="Arial" pitchFamily="34" charset="0"/>
            </a:endParaRPr>
          </a:p>
          <a:p>
            <a:pPr lvl="1" fontAlgn="auto">
              <a:spcAft>
                <a:spcPts val="0"/>
              </a:spcAft>
              <a:buFont typeface="Arial"/>
              <a:buChar char="–"/>
              <a:defRPr/>
            </a:pPr>
            <a:r>
              <a:rPr lang="en-GB" sz="1800" dirty="0" smtClean="0">
                <a:latin typeface="Arial" pitchFamily="34" charset="0"/>
              </a:rPr>
              <a:t>Gender </a:t>
            </a:r>
            <a:r>
              <a:rPr lang="en-GB" sz="1800" dirty="0">
                <a:latin typeface="Arial" pitchFamily="34" charset="0"/>
              </a:rPr>
              <a:t>difference </a:t>
            </a:r>
            <a:r>
              <a:rPr lang="en-GB" sz="1800" dirty="0" smtClean="0">
                <a:latin typeface="Arial" pitchFamily="34" charset="0"/>
              </a:rPr>
              <a:t>is </a:t>
            </a:r>
            <a:r>
              <a:rPr lang="en-GB" sz="1800" dirty="0">
                <a:latin typeface="Arial" pitchFamily="34" charset="0"/>
              </a:rPr>
              <a:t>no longer </a:t>
            </a:r>
            <a:r>
              <a:rPr lang="en-GB" sz="1800" dirty="0" smtClean="0">
                <a:latin typeface="Arial" pitchFamily="34" charset="0"/>
              </a:rPr>
              <a:t>evident</a:t>
            </a:r>
          </a:p>
          <a:p>
            <a:pPr marL="457200" lvl="1" indent="0" fontAlgn="auto">
              <a:spcAft>
                <a:spcPts val="0"/>
              </a:spcAft>
              <a:buFont typeface="Arial"/>
              <a:buNone/>
              <a:defRPr/>
            </a:pPr>
            <a:endParaRPr lang="en-GB" dirty="0" smtClean="0">
              <a:latin typeface="Arial" pitchFamily="34" charset="0"/>
            </a:endParaRPr>
          </a:p>
          <a:p>
            <a:pPr fontAlgn="auto">
              <a:spcAft>
                <a:spcPts val="0"/>
              </a:spcAft>
              <a:buFont typeface="Arial"/>
              <a:buChar char="•"/>
              <a:defRPr/>
            </a:pPr>
            <a:r>
              <a:rPr lang="en-IE" sz="2400" dirty="0" smtClean="0">
                <a:solidFill>
                  <a:srgbClr val="C00000"/>
                </a:solidFill>
              </a:rPr>
              <a:t>94%</a:t>
            </a:r>
            <a:r>
              <a:rPr lang="en-IE" sz="2400" dirty="0" smtClean="0"/>
              <a:t> agree that there should be </a:t>
            </a:r>
            <a:r>
              <a:rPr lang="en-IE" sz="2400" dirty="0"/>
              <a:t>mandatory testing of drivers’ alcohol levels when involved in traffic </a:t>
            </a:r>
            <a:r>
              <a:rPr lang="en-IE" sz="2400" dirty="0" smtClean="0"/>
              <a:t>accidents</a:t>
            </a:r>
          </a:p>
          <a:p>
            <a:pPr fontAlgn="auto">
              <a:spcAft>
                <a:spcPts val="0"/>
              </a:spcAft>
              <a:buFont typeface="Arial"/>
              <a:buChar char="•"/>
              <a:defRPr/>
            </a:pPr>
            <a:endParaRPr lang="en-IE" sz="1300" dirty="0" smtClean="0"/>
          </a:p>
          <a:p>
            <a:pPr fontAlgn="auto">
              <a:spcAft>
                <a:spcPts val="0"/>
              </a:spcAft>
              <a:buFont typeface="Arial"/>
              <a:buChar char="•"/>
              <a:defRPr/>
            </a:pPr>
            <a:r>
              <a:rPr lang="en-IE" sz="2400" dirty="0" smtClean="0">
                <a:solidFill>
                  <a:srgbClr val="C00000"/>
                </a:solidFill>
              </a:rPr>
              <a:t>84%</a:t>
            </a:r>
            <a:r>
              <a:rPr lang="en-IE" sz="2400" dirty="0" smtClean="0"/>
              <a:t> </a:t>
            </a:r>
            <a:r>
              <a:rPr lang="en-IE" sz="2400" dirty="0"/>
              <a:t>agree that those convicted of drink driving on more than one occasion should have an </a:t>
            </a:r>
            <a:r>
              <a:rPr lang="en-IE" sz="2400" dirty="0" smtClean="0"/>
              <a:t>‘alcohol lock’ </a:t>
            </a:r>
            <a:r>
              <a:rPr lang="en-IE" sz="2400" dirty="0"/>
              <a:t>fitted in their car</a:t>
            </a:r>
            <a:endParaRPr lang="en-IE" sz="2400" dirty="0" smtClean="0"/>
          </a:p>
          <a:p>
            <a:pPr fontAlgn="auto">
              <a:spcAft>
                <a:spcPts val="0"/>
              </a:spcAft>
              <a:buFont typeface="Arial"/>
              <a:buChar char="•"/>
              <a:defRPr/>
            </a:pPr>
            <a:endParaRPr lang="en-IE"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2"/>
          <p:cNvSpPr>
            <a:spLocks noGrp="1"/>
          </p:cNvSpPr>
          <p:nvPr>
            <p:ph type="title"/>
          </p:nvPr>
        </p:nvSpPr>
        <p:spPr bwMode="auto">
          <a:xfrm>
            <a:off x="457200" y="274638"/>
            <a:ext cx="6810375" cy="1143000"/>
          </a:xfrm>
        </p:spPr>
        <p:txBody>
          <a:bodyPr wrap="square" numCol="1" anchorCtr="0" compatLnSpc="1">
            <a:prstTxWarp prst="textNoShape">
              <a:avLst/>
            </a:prstTxWarp>
          </a:bodyPr>
          <a:lstStyle/>
          <a:p>
            <a:r>
              <a:rPr lang="en-IE" smtClean="0">
                <a:solidFill>
                  <a:srgbClr val="C00000"/>
                </a:solidFill>
                <a:ea typeface="HelveticaNeueLT Pro 55 Roman"/>
              </a:rPr>
              <a:t>Alcohol advertising</a:t>
            </a:r>
          </a:p>
        </p:txBody>
      </p:sp>
      <p:sp>
        <p:nvSpPr>
          <p:cNvPr id="4" name="Content Placeholder 3"/>
          <p:cNvSpPr>
            <a:spLocks noGrp="1"/>
          </p:cNvSpPr>
          <p:nvPr>
            <p:ph sz="half" idx="1"/>
          </p:nvPr>
        </p:nvSpPr>
        <p:spPr>
          <a:xfrm>
            <a:off x="0" y="1417638"/>
            <a:ext cx="9144000" cy="5192712"/>
          </a:xfrm>
        </p:spPr>
        <p:txBody>
          <a:bodyPr rtlCol="0">
            <a:normAutofit fontScale="85000" lnSpcReduction="20000"/>
          </a:bodyPr>
          <a:lstStyle/>
          <a:p>
            <a:pPr fontAlgn="auto">
              <a:spcAft>
                <a:spcPts val="0"/>
              </a:spcAft>
              <a:buFont typeface="Arial"/>
              <a:buChar char="•"/>
              <a:defRPr/>
            </a:pPr>
            <a:r>
              <a:rPr lang="en-IE" dirty="0" smtClean="0">
                <a:solidFill>
                  <a:srgbClr val="C00000"/>
                </a:solidFill>
              </a:rPr>
              <a:t>78%</a:t>
            </a:r>
            <a:r>
              <a:rPr lang="en-IE" dirty="0" smtClean="0"/>
              <a:t> </a:t>
            </a:r>
            <a:r>
              <a:rPr lang="en-IE" dirty="0"/>
              <a:t>believe that alcohol advertising should be limited to the product itself rather than the type of person who consumes the </a:t>
            </a:r>
            <a:r>
              <a:rPr lang="en-IE" dirty="0" smtClean="0"/>
              <a:t>brand</a:t>
            </a:r>
          </a:p>
          <a:p>
            <a:pPr fontAlgn="auto">
              <a:spcAft>
                <a:spcPts val="0"/>
              </a:spcAft>
              <a:buFont typeface="Arial"/>
              <a:buChar char="•"/>
              <a:defRPr/>
            </a:pPr>
            <a:endParaRPr lang="en-IE" sz="1300" dirty="0" smtClean="0"/>
          </a:p>
          <a:p>
            <a:pPr fontAlgn="auto">
              <a:spcAft>
                <a:spcPts val="0"/>
              </a:spcAft>
              <a:buFont typeface="Arial"/>
              <a:buChar char="•"/>
              <a:defRPr/>
            </a:pPr>
            <a:r>
              <a:rPr lang="en-IE" dirty="0" smtClean="0">
                <a:solidFill>
                  <a:srgbClr val="C00000"/>
                </a:solidFill>
              </a:rPr>
              <a:t>80%</a:t>
            </a:r>
            <a:r>
              <a:rPr lang="en-IE" dirty="0" smtClean="0"/>
              <a:t> support </a:t>
            </a:r>
            <a:r>
              <a:rPr lang="en-IE" dirty="0"/>
              <a:t>banning alcohol advertising in cinemas before screening movies rated as suitable for viewing by those aged 17 years or </a:t>
            </a:r>
            <a:r>
              <a:rPr lang="en-IE" dirty="0" smtClean="0"/>
              <a:t>under</a:t>
            </a:r>
          </a:p>
          <a:p>
            <a:pPr fontAlgn="auto">
              <a:spcAft>
                <a:spcPts val="0"/>
              </a:spcAft>
              <a:buFont typeface="Arial"/>
              <a:buChar char="•"/>
              <a:defRPr/>
            </a:pPr>
            <a:endParaRPr lang="en-IE" sz="1300" dirty="0" smtClean="0"/>
          </a:p>
          <a:p>
            <a:pPr fontAlgn="auto">
              <a:spcAft>
                <a:spcPts val="0"/>
              </a:spcAft>
              <a:buFont typeface="Arial"/>
              <a:buChar char="•"/>
              <a:defRPr/>
            </a:pPr>
            <a:r>
              <a:rPr lang="en-IE" dirty="0" smtClean="0">
                <a:solidFill>
                  <a:srgbClr val="C00000"/>
                </a:solidFill>
              </a:rPr>
              <a:t>76%</a:t>
            </a:r>
            <a:r>
              <a:rPr lang="en-IE" dirty="0" smtClean="0"/>
              <a:t> support </a:t>
            </a:r>
            <a:r>
              <a:rPr lang="en-IE" dirty="0"/>
              <a:t>not </a:t>
            </a:r>
            <a:r>
              <a:rPr lang="en-IE" dirty="0" smtClean="0"/>
              <a:t>allowing any </a:t>
            </a:r>
            <a:r>
              <a:rPr lang="en-IE" dirty="0"/>
              <a:t>alcohol advertising on TV and radio before 9pm</a:t>
            </a:r>
            <a:r>
              <a:rPr lang="en-IE" dirty="0" smtClean="0"/>
              <a:t>.</a:t>
            </a:r>
          </a:p>
          <a:p>
            <a:pPr fontAlgn="auto">
              <a:spcAft>
                <a:spcPts val="0"/>
              </a:spcAft>
              <a:buFont typeface="Arial"/>
              <a:buChar char="•"/>
              <a:defRPr/>
            </a:pPr>
            <a:endParaRPr lang="en-IE" sz="1400" dirty="0" smtClean="0"/>
          </a:p>
          <a:p>
            <a:pPr fontAlgn="auto">
              <a:spcAft>
                <a:spcPts val="0"/>
              </a:spcAft>
              <a:buFont typeface="Arial"/>
              <a:buChar char="•"/>
              <a:defRPr/>
            </a:pPr>
            <a:r>
              <a:rPr lang="en-IE" dirty="0" smtClean="0">
                <a:solidFill>
                  <a:srgbClr val="C00000"/>
                </a:solidFill>
              </a:rPr>
              <a:t>70</a:t>
            </a:r>
            <a:r>
              <a:rPr lang="en-IE" dirty="0">
                <a:solidFill>
                  <a:srgbClr val="C00000"/>
                </a:solidFill>
              </a:rPr>
              <a:t>%</a:t>
            </a:r>
            <a:r>
              <a:rPr lang="en-IE" dirty="0"/>
              <a:t> support banning alcohol advertising on social </a:t>
            </a:r>
            <a:r>
              <a:rPr lang="en-IE" dirty="0" smtClean="0"/>
              <a:t>media</a:t>
            </a:r>
          </a:p>
          <a:p>
            <a:pPr marL="0" indent="0" fontAlgn="auto">
              <a:spcAft>
                <a:spcPts val="0"/>
              </a:spcAft>
              <a:buFont typeface="Arial"/>
              <a:buNone/>
              <a:defRPr/>
            </a:pPr>
            <a:r>
              <a:rPr lang="en-IE" dirty="0" smtClean="0"/>
              <a:t> </a:t>
            </a:r>
          </a:p>
          <a:p>
            <a:pPr fontAlgn="auto">
              <a:spcAft>
                <a:spcPts val="0"/>
              </a:spcAft>
              <a:buFont typeface="Arial"/>
              <a:buChar char="•"/>
              <a:defRPr/>
            </a:pPr>
            <a:r>
              <a:rPr lang="en-IE" dirty="0" smtClean="0">
                <a:solidFill>
                  <a:srgbClr val="C00000"/>
                </a:solidFill>
              </a:rPr>
              <a:t>57</a:t>
            </a:r>
            <a:r>
              <a:rPr lang="en-IE" dirty="0">
                <a:solidFill>
                  <a:srgbClr val="C00000"/>
                </a:solidFill>
              </a:rPr>
              <a:t>%</a:t>
            </a:r>
            <a:r>
              <a:rPr lang="en-IE" dirty="0"/>
              <a:t> support a ban on alcohol advertising on billboards and at bus </a:t>
            </a:r>
            <a:r>
              <a:rPr lang="en-IE" dirty="0" smtClean="0"/>
              <a:t>stops</a:t>
            </a:r>
          </a:p>
          <a:p>
            <a:pPr fontAlgn="auto">
              <a:spcAft>
                <a:spcPts val="0"/>
              </a:spcAft>
              <a:buFont typeface="Arial"/>
              <a:buChar char="•"/>
              <a:defRPr/>
            </a:pPr>
            <a:endParaRPr lang="en-IE" sz="1400" dirty="0" smtClean="0"/>
          </a:p>
          <a:p>
            <a:pPr lvl="1" fontAlgn="auto">
              <a:spcAft>
                <a:spcPts val="0"/>
              </a:spcAft>
              <a:buFont typeface="Arial"/>
              <a:buChar char="–"/>
              <a:defRPr/>
            </a:pPr>
            <a:r>
              <a:rPr lang="en-IE" dirty="0" smtClean="0"/>
              <a:t>Support is highest among females and increases with increasing age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4"/>
          <p:cNvSpPr>
            <a:spLocks noGrp="1"/>
          </p:cNvSpPr>
          <p:nvPr>
            <p:ph type="title"/>
          </p:nvPr>
        </p:nvSpPr>
        <p:spPr bwMode="auto">
          <a:xfrm>
            <a:off x="457200" y="274638"/>
            <a:ext cx="6810375" cy="1143000"/>
          </a:xfrm>
        </p:spPr>
        <p:txBody>
          <a:bodyPr wrap="square" numCol="1" anchorCtr="0" compatLnSpc="1">
            <a:prstTxWarp prst="textNoShape">
              <a:avLst/>
            </a:prstTxWarp>
          </a:bodyPr>
          <a:lstStyle/>
          <a:p>
            <a:r>
              <a:rPr lang="en-IE" sz="3200" smtClean="0">
                <a:solidFill>
                  <a:srgbClr val="C00000"/>
                </a:solidFill>
                <a:ea typeface="HelveticaNeueLT Pro 55 Roman"/>
              </a:rPr>
              <a:t>Alcohol industry sponsoring events</a:t>
            </a:r>
          </a:p>
        </p:txBody>
      </p:sp>
      <p:sp>
        <p:nvSpPr>
          <p:cNvPr id="6" name="Content Placeholder 5"/>
          <p:cNvSpPr>
            <a:spLocks noGrp="1"/>
          </p:cNvSpPr>
          <p:nvPr>
            <p:ph sz="half" idx="1"/>
          </p:nvPr>
        </p:nvSpPr>
        <p:spPr>
          <a:xfrm>
            <a:off x="457200" y="1417638"/>
            <a:ext cx="8553450" cy="4754562"/>
          </a:xfrm>
        </p:spPr>
        <p:txBody>
          <a:bodyPr rtlCol="0">
            <a:normAutofit lnSpcReduction="10000"/>
          </a:bodyPr>
          <a:lstStyle/>
          <a:p>
            <a:pPr fontAlgn="auto">
              <a:spcAft>
                <a:spcPts val="0"/>
              </a:spcAft>
              <a:buFont typeface="Arial"/>
              <a:buChar char="•"/>
              <a:defRPr/>
            </a:pPr>
            <a:r>
              <a:rPr lang="en-IE" sz="2400" dirty="0" smtClean="0">
                <a:solidFill>
                  <a:srgbClr val="C00000"/>
                </a:solidFill>
              </a:rPr>
              <a:t>42%</a:t>
            </a:r>
            <a:r>
              <a:rPr lang="en-IE" sz="2400" dirty="0" smtClean="0"/>
              <a:t> </a:t>
            </a:r>
            <a:r>
              <a:rPr lang="en-IE" sz="2400" dirty="0"/>
              <a:t>support a ban on the alcohol industry sponsoring sporting </a:t>
            </a:r>
            <a:r>
              <a:rPr lang="en-IE" sz="2400" dirty="0" smtClean="0"/>
              <a:t>events</a:t>
            </a:r>
          </a:p>
          <a:p>
            <a:pPr fontAlgn="auto">
              <a:spcAft>
                <a:spcPts val="0"/>
              </a:spcAft>
              <a:buFont typeface="Arial"/>
              <a:buChar char="•"/>
              <a:defRPr/>
            </a:pPr>
            <a:endParaRPr lang="en-IE" sz="1300" dirty="0" smtClean="0"/>
          </a:p>
          <a:p>
            <a:pPr fontAlgn="auto">
              <a:spcAft>
                <a:spcPts val="0"/>
              </a:spcAft>
              <a:buFont typeface="Arial"/>
              <a:buChar char="•"/>
              <a:defRPr/>
            </a:pPr>
            <a:r>
              <a:rPr lang="en-IE" sz="2400" dirty="0" smtClean="0">
                <a:solidFill>
                  <a:srgbClr val="C00000"/>
                </a:solidFill>
              </a:rPr>
              <a:t>37%</a:t>
            </a:r>
            <a:r>
              <a:rPr lang="en-IE" sz="2400" dirty="0" smtClean="0"/>
              <a:t> </a:t>
            </a:r>
            <a:r>
              <a:rPr lang="en-IE" sz="2400" dirty="0"/>
              <a:t>support a ban on sponsoring musical </a:t>
            </a:r>
            <a:r>
              <a:rPr lang="en-IE" sz="2400" dirty="0" smtClean="0"/>
              <a:t>events</a:t>
            </a:r>
          </a:p>
          <a:p>
            <a:pPr fontAlgn="auto">
              <a:spcAft>
                <a:spcPts val="0"/>
              </a:spcAft>
              <a:buFont typeface="Arial"/>
              <a:buChar char="•"/>
              <a:defRPr/>
            </a:pPr>
            <a:endParaRPr lang="en-IE" sz="1300" dirty="0"/>
          </a:p>
          <a:p>
            <a:pPr fontAlgn="auto">
              <a:spcAft>
                <a:spcPts val="0"/>
              </a:spcAft>
              <a:buFont typeface="Arial"/>
              <a:buChar char="•"/>
              <a:defRPr/>
            </a:pPr>
            <a:r>
              <a:rPr lang="en-GB" sz="2400" dirty="0" smtClean="0">
                <a:latin typeface="Arial" pitchFamily="34" charset="0"/>
              </a:rPr>
              <a:t>Support </a:t>
            </a:r>
            <a:r>
              <a:rPr lang="en-GB" sz="2400" dirty="0">
                <a:latin typeface="Arial" pitchFamily="34" charset="0"/>
              </a:rPr>
              <a:t>is higher among women and in the older age groups </a:t>
            </a:r>
            <a:r>
              <a:rPr lang="en-GB" sz="2400" dirty="0" smtClean="0">
                <a:latin typeface="Arial" pitchFamily="34" charset="0"/>
              </a:rPr>
              <a:t>(45s and over)</a:t>
            </a:r>
          </a:p>
          <a:p>
            <a:pPr lvl="1" fontAlgn="auto">
              <a:spcAft>
                <a:spcPts val="0"/>
              </a:spcAft>
              <a:buFont typeface="Arial"/>
              <a:buChar char="–"/>
              <a:defRPr/>
            </a:pPr>
            <a:r>
              <a:rPr lang="en-GB" sz="2000" dirty="0" smtClean="0">
                <a:latin typeface="Arial" pitchFamily="34" charset="0"/>
              </a:rPr>
              <a:t>Females </a:t>
            </a:r>
            <a:r>
              <a:rPr lang="en-GB" sz="2000" dirty="0" smtClean="0">
                <a:solidFill>
                  <a:srgbClr val="C00000"/>
                </a:solidFill>
                <a:latin typeface="Arial" pitchFamily="34" charset="0"/>
              </a:rPr>
              <a:t>Sport (49%) Music (45%)</a:t>
            </a:r>
          </a:p>
          <a:p>
            <a:pPr lvl="1" fontAlgn="auto">
              <a:spcAft>
                <a:spcPts val="0"/>
              </a:spcAft>
              <a:buFont typeface="Arial"/>
              <a:buChar char="–"/>
              <a:defRPr/>
            </a:pPr>
            <a:r>
              <a:rPr lang="en-GB" sz="2000" dirty="0">
                <a:latin typeface="Arial" pitchFamily="34" charset="0"/>
              </a:rPr>
              <a:t>Age </a:t>
            </a:r>
            <a:r>
              <a:rPr lang="en-GB" sz="2000" dirty="0" smtClean="0">
                <a:latin typeface="Arial" pitchFamily="34" charset="0"/>
              </a:rPr>
              <a:t>over 44 </a:t>
            </a:r>
            <a:r>
              <a:rPr lang="en-GB" sz="2000" dirty="0">
                <a:latin typeface="Arial" pitchFamily="34" charset="0"/>
              </a:rPr>
              <a:t>years </a:t>
            </a:r>
            <a:r>
              <a:rPr lang="en-GB" sz="2000" dirty="0" smtClean="0">
                <a:solidFill>
                  <a:srgbClr val="C00000"/>
                </a:solidFill>
                <a:latin typeface="Arial" pitchFamily="34" charset="0"/>
              </a:rPr>
              <a:t>Sport (47%) Music (46%)</a:t>
            </a:r>
          </a:p>
          <a:p>
            <a:pPr fontAlgn="auto">
              <a:spcAft>
                <a:spcPts val="0"/>
              </a:spcAft>
              <a:buFont typeface="Arial"/>
              <a:buChar char="•"/>
              <a:defRPr/>
            </a:pPr>
            <a:endParaRPr lang="en-GB" sz="1200" dirty="0" smtClean="0">
              <a:latin typeface="Arial" pitchFamily="34" charset="0"/>
            </a:endParaRPr>
          </a:p>
          <a:p>
            <a:pPr fontAlgn="auto">
              <a:spcAft>
                <a:spcPts val="0"/>
              </a:spcAft>
              <a:buFont typeface="Arial"/>
              <a:buChar char="•"/>
              <a:defRPr/>
            </a:pPr>
            <a:r>
              <a:rPr lang="en-IE" sz="2400" dirty="0" smtClean="0"/>
              <a:t>Lack </a:t>
            </a:r>
            <a:r>
              <a:rPr lang="en-IE" sz="2400" dirty="0"/>
              <a:t>of support is more common among men and those </a:t>
            </a:r>
            <a:r>
              <a:rPr lang="en-IE" sz="2400" dirty="0" smtClean="0"/>
              <a:t>aged </a:t>
            </a:r>
            <a:r>
              <a:rPr lang="en-IE" sz="2400" dirty="0"/>
              <a:t>44 years or </a:t>
            </a:r>
            <a:r>
              <a:rPr lang="en-IE" sz="2400" dirty="0" smtClean="0"/>
              <a:t>under</a:t>
            </a:r>
          </a:p>
          <a:p>
            <a:pPr lvl="1" fontAlgn="auto">
              <a:spcAft>
                <a:spcPts val="0"/>
              </a:spcAft>
              <a:buFont typeface="Arial"/>
              <a:buChar char="–"/>
              <a:defRPr/>
            </a:pPr>
            <a:r>
              <a:rPr lang="en-GB" sz="2000" dirty="0" smtClean="0">
                <a:latin typeface="Arial" pitchFamily="34" charset="0"/>
              </a:rPr>
              <a:t>Males </a:t>
            </a:r>
            <a:r>
              <a:rPr lang="en-GB" sz="2000" dirty="0">
                <a:solidFill>
                  <a:srgbClr val="C00000"/>
                </a:solidFill>
                <a:latin typeface="Arial" pitchFamily="34" charset="0"/>
              </a:rPr>
              <a:t>Sport </a:t>
            </a:r>
            <a:r>
              <a:rPr lang="en-GB" sz="2000" dirty="0" smtClean="0">
                <a:solidFill>
                  <a:srgbClr val="C00000"/>
                </a:solidFill>
                <a:latin typeface="Arial" pitchFamily="34" charset="0"/>
              </a:rPr>
              <a:t>(54%) </a:t>
            </a:r>
            <a:r>
              <a:rPr lang="en-GB" sz="2000" dirty="0">
                <a:solidFill>
                  <a:srgbClr val="C00000"/>
                </a:solidFill>
                <a:latin typeface="Arial" pitchFamily="34" charset="0"/>
              </a:rPr>
              <a:t>Music </a:t>
            </a:r>
            <a:r>
              <a:rPr lang="en-GB" sz="2000" dirty="0" smtClean="0">
                <a:solidFill>
                  <a:srgbClr val="C00000"/>
                </a:solidFill>
                <a:latin typeface="Arial" pitchFamily="34" charset="0"/>
              </a:rPr>
              <a:t>(57%)</a:t>
            </a:r>
            <a:endParaRPr lang="en-GB" sz="2000" dirty="0">
              <a:solidFill>
                <a:srgbClr val="C00000"/>
              </a:solidFill>
              <a:latin typeface="Arial" pitchFamily="34" charset="0"/>
            </a:endParaRPr>
          </a:p>
          <a:p>
            <a:pPr lvl="1" fontAlgn="auto">
              <a:spcAft>
                <a:spcPts val="0"/>
              </a:spcAft>
              <a:buFont typeface="Arial"/>
              <a:buChar char="–"/>
              <a:defRPr/>
            </a:pPr>
            <a:r>
              <a:rPr lang="en-GB" sz="2000" dirty="0" smtClean="0">
                <a:latin typeface="Arial" pitchFamily="34" charset="0"/>
              </a:rPr>
              <a:t>Age under 45 years </a:t>
            </a:r>
            <a:r>
              <a:rPr lang="en-GB" sz="2000" dirty="0">
                <a:solidFill>
                  <a:srgbClr val="C00000"/>
                </a:solidFill>
                <a:latin typeface="Arial" pitchFamily="34" charset="0"/>
              </a:rPr>
              <a:t>Sport </a:t>
            </a:r>
            <a:r>
              <a:rPr lang="en-GB" sz="2000" dirty="0" smtClean="0">
                <a:solidFill>
                  <a:srgbClr val="C00000"/>
                </a:solidFill>
                <a:latin typeface="Arial" pitchFamily="34" charset="0"/>
              </a:rPr>
              <a:t>(51%) </a:t>
            </a:r>
            <a:r>
              <a:rPr lang="en-GB" sz="2000" dirty="0">
                <a:solidFill>
                  <a:srgbClr val="C00000"/>
                </a:solidFill>
                <a:latin typeface="Arial" pitchFamily="34" charset="0"/>
              </a:rPr>
              <a:t>Music </a:t>
            </a:r>
            <a:r>
              <a:rPr lang="en-GB" sz="2000" dirty="0" smtClean="0">
                <a:solidFill>
                  <a:srgbClr val="C00000"/>
                </a:solidFill>
                <a:latin typeface="Arial" pitchFamily="34" charset="0"/>
              </a:rPr>
              <a:t>(59%)</a:t>
            </a:r>
            <a:endParaRPr lang="en-GB" sz="2000" dirty="0">
              <a:solidFill>
                <a:srgbClr val="C00000"/>
              </a:solidFill>
              <a:latin typeface="Arial" pitchFamily="34" charset="0"/>
            </a:endParaRPr>
          </a:p>
          <a:p>
            <a:pPr lvl="1" fontAlgn="auto">
              <a:spcAft>
                <a:spcPts val="0"/>
              </a:spcAft>
              <a:buFont typeface="Arial"/>
              <a:buChar char="–"/>
              <a:defRPr/>
            </a:pPr>
            <a:endParaRPr lang="en-IE"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10375" cy="1143000"/>
          </a:xfrm>
        </p:spPr>
        <p:txBody>
          <a:bodyPr>
            <a:normAutofit fontScale="90000"/>
          </a:bodyPr>
          <a:lstStyle/>
          <a:p>
            <a:pPr fontAlgn="auto">
              <a:spcAft>
                <a:spcPts val="0"/>
              </a:spcAft>
              <a:defRPr/>
            </a:pPr>
            <a:r>
              <a:rPr lang="en-IE" dirty="0">
                <a:solidFill>
                  <a:srgbClr val="C00000"/>
                </a:solidFill>
              </a:rPr>
              <a:t>Information labels on alcohol products</a:t>
            </a:r>
            <a:endParaRPr lang="en-IE" dirty="0"/>
          </a:p>
        </p:txBody>
      </p:sp>
      <p:sp>
        <p:nvSpPr>
          <p:cNvPr id="58370" name="Content Placeholder 2"/>
          <p:cNvSpPr>
            <a:spLocks noGrp="1"/>
          </p:cNvSpPr>
          <p:nvPr>
            <p:ph sz="half" idx="1"/>
          </p:nvPr>
        </p:nvSpPr>
        <p:spPr>
          <a:xfrm>
            <a:off x="457200" y="2057400"/>
            <a:ext cx="8496300" cy="4114800"/>
          </a:xfrm>
        </p:spPr>
        <p:txBody>
          <a:bodyPr/>
          <a:lstStyle/>
          <a:p>
            <a:r>
              <a:rPr lang="en-IE" smtClean="0"/>
              <a:t>The vast majority of respondents want information on alcohol products:</a:t>
            </a:r>
          </a:p>
          <a:p>
            <a:pPr lvl="1"/>
            <a:r>
              <a:rPr lang="en-IE" smtClean="0"/>
              <a:t> Alcohol strength </a:t>
            </a:r>
            <a:r>
              <a:rPr lang="en-IE" smtClean="0">
                <a:solidFill>
                  <a:srgbClr val="C00000"/>
                </a:solidFill>
              </a:rPr>
              <a:t>(98%)</a:t>
            </a:r>
          </a:p>
          <a:p>
            <a:pPr lvl="1"/>
            <a:r>
              <a:rPr lang="en-IE" smtClean="0"/>
              <a:t>Details of alcohol-related harms </a:t>
            </a:r>
            <a:r>
              <a:rPr lang="en-IE" smtClean="0">
                <a:solidFill>
                  <a:srgbClr val="C00000"/>
                </a:solidFill>
              </a:rPr>
              <a:t>(95%) </a:t>
            </a:r>
          </a:p>
          <a:p>
            <a:pPr lvl="1"/>
            <a:r>
              <a:rPr lang="en-IE" smtClean="0"/>
              <a:t>List of ingredients </a:t>
            </a:r>
            <a:r>
              <a:rPr lang="en-IE" smtClean="0">
                <a:solidFill>
                  <a:srgbClr val="C00000"/>
                </a:solidFill>
              </a:rPr>
              <a:t>(91%) </a:t>
            </a:r>
          </a:p>
          <a:p>
            <a:pPr lvl="1"/>
            <a:r>
              <a:rPr lang="en-IE" smtClean="0"/>
              <a:t>Number of calories </a:t>
            </a:r>
            <a:r>
              <a:rPr lang="en-IE" smtClean="0">
                <a:solidFill>
                  <a:srgbClr val="C00000"/>
                </a:solidFill>
              </a:rPr>
              <a:t>(82%) </a:t>
            </a:r>
          </a:p>
          <a:p>
            <a:endParaRPr lang="en-IE"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2"/>
          <p:cNvSpPr>
            <a:spLocks noGrp="1"/>
          </p:cNvSpPr>
          <p:nvPr>
            <p:ph type="title"/>
          </p:nvPr>
        </p:nvSpPr>
        <p:spPr bwMode="auto">
          <a:xfrm>
            <a:off x="247650" y="274638"/>
            <a:ext cx="8362950" cy="1143000"/>
          </a:xfrm>
        </p:spPr>
        <p:txBody>
          <a:bodyPr wrap="square" numCol="1" anchorCtr="0" compatLnSpc="1">
            <a:prstTxWarp prst="textNoShape">
              <a:avLst/>
            </a:prstTxWarp>
          </a:bodyPr>
          <a:lstStyle/>
          <a:p>
            <a:r>
              <a:rPr lang="en-IE" sz="3200" smtClean="0">
                <a:solidFill>
                  <a:srgbClr val="C00000"/>
                </a:solidFill>
                <a:ea typeface="HelveticaNeueLT Pro 55 Roman"/>
              </a:rPr>
              <a:t>Paying for the health consequences of alcohol consumption</a:t>
            </a:r>
          </a:p>
        </p:txBody>
      </p:sp>
      <p:sp>
        <p:nvSpPr>
          <p:cNvPr id="60418" name="Content Placeholder 3"/>
          <p:cNvSpPr>
            <a:spLocks noGrp="1"/>
          </p:cNvSpPr>
          <p:nvPr>
            <p:ph sz="half" idx="1"/>
          </p:nvPr>
        </p:nvSpPr>
        <p:spPr>
          <a:xfrm>
            <a:off x="457200" y="1600200"/>
            <a:ext cx="8686800" cy="4572000"/>
          </a:xfrm>
        </p:spPr>
        <p:txBody>
          <a:bodyPr/>
          <a:lstStyle/>
          <a:p>
            <a:r>
              <a:rPr lang="en-IE" smtClean="0">
                <a:solidFill>
                  <a:srgbClr val="C00000"/>
                </a:solidFill>
              </a:rPr>
              <a:t>61%</a:t>
            </a:r>
            <a:r>
              <a:rPr lang="en-IE" smtClean="0"/>
              <a:t> believe that people who drink alcohol should contribute to the health-related costs of excessive alcohol consumption</a:t>
            </a:r>
          </a:p>
          <a:p>
            <a:endParaRPr lang="en-IE" smtClean="0"/>
          </a:p>
          <a:p>
            <a:r>
              <a:rPr lang="en-IE" smtClean="0">
                <a:solidFill>
                  <a:srgbClr val="C00000"/>
                </a:solidFill>
              </a:rPr>
              <a:t>42%</a:t>
            </a:r>
            <a:r>
              <a:rPr lang="en-IE" smtClean="0"/>
              <a:t> believe that the alcohol industry should contribute to these costs</a:t>
            </a:r>
          </a:p>
          <a:p>
            <a:endParaRPr lang="en-IE" smtClean="0"/>
          </a:p>
          <a:p>
            <a:r>
              <a:rPr lang="en-IE" smtClean="0">
                <a:solidFill>
                  <a:srgbClr val="C00000"/>
                </a:solidFill>
              </a:rPr>
              <a:t>27%</a:t>
            </a:r>
            <a:r>
              <a:rPr lang="en-IE" smtClean="0"/>
              <a:t> believe that the State, through taxation, should contribute to these costs</a:t>
            </a:r>
          </a:p>
          <a:p>
            <a:endParaRPr lang="en-IE"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274638"/>
            <a:ext cx="6810375" cy="1143000"/>
          </a:xfrm>
        </p:spPr>
        <p:txBody>
          <a:bodyPr>
            <a:normAutofit fontScale="90000"/>
          </a:bodyPr>
          <a:lstStyle/>
          <a:p>
            <a:pPr fontAlgn="auto">
              <a:spcAft>
                <a:spcPts val="0"/>
              </a:spcAft>
              <a:defRPr/>
            </a:pPr>
            <a:r>
              <a:rPr lang="en-IE" dirty="0" smtClean="0"/>
              <a:t>Alcohol consumption among adults aged 18-64  </a:t>
            </a:r>
            <a:endParaRPr lang="en-IE" dirty="0"/>
          </a:p>
        </p:txBody>
      </p:sp>
      <p:sp>
        <p:nvSpPr>
          <p:cNvPr id="3" name="Content Placeholder 2"/>
          <p:cNvSpPr>
            <a:spLocks noGrp="1"/>
          </p:cNvSpPr>
          <p:nvPr>
            <p:ph sz="half" idx="1"/>
          </p:nvPr>
        </p:nvSpPr>
        <p:spPr>
          <a:xfrm>
            <a:off x="219075" y="1590675"/>
            <a:ext cx="6950075" cy="5102225"/>
          </a:xfrm>
        </p:spPr>
        <p:txBody>
          <a:bodyPr>
            <a:noAutofit/>
          </a:bodyPr>
          <a:lstStyle/>
          <a:p>
            <a:pPr marL="342900" lvl="1" indent="-342900">
              <a:buFont typeface="Arial" charset="0"/>
              <a:buChar char="•"/>
            </a:pPr>
            <a:r>
              <a:rPr lang="en-IE" sz="2000" b="1" smtClean="0">
                <a:solidFill>
                  <a:srgbClr val="7030A0"/>
                </a:solidFill>
                <a:latin typeface="Arial" charset="0"/>
                <a:cs typeface="Arial" charset="0"/>
              </a:rPr>
              <a:t>87%</a:t>
            </a:r>
            <a:r>
              <a:rPr lang="en-IE" sz="2000" smtClean="0">
                <a:latin typeface="Arial" charset="0"/>
                <a:cs typeface="Arial" charset="0"/>
              </a:rPr>
              <a:t>  (89% males, 85% females) were current drinkers</a:t>
            </a:r>
          </a:p>
          <a:p>
            <a:pPr marL="342900" lvl="1" indent="-342900">
              <a:buFont typeface="Arial" charset="0"/>
              <a:buNone/>
            </a:pPr>
            <a:endParaRPr lang="en-IE" sz="500" b="1" smtClean="0">
              <a:solidFill>
                <a:srgbClr val="7030A0"/>
              </a:solidFill>
              <a:latin typeface="Arial" charset="0"/>
              <a:cs typeface="Arial" charset="0"/>
            </a:endParaRPr>
          </a:p>
          <a:p>
            <a:r>
              <a:rPr lang="en-IE" sz="2000" b="1" smtClean="0">
                <a:solidFill>
                  <a:srgbClr val="7030A0"/>
                </a:solidFill>
                <a:latin typeface="Arial" charset="0"/>
                <a:cs typeface="Arial" charset="0"/>
              </a:rPr>
              <a:t>31%</a:t>
            </a:r>
            <a:r>
              <a:rPr lang="en-IE" sz="2000" smtClean="0">
                <a:latin typeface="Arial" charset="0"/>
                <a:cs typeface="Arial" charset="0"/>
              </a:rPr>
              <a:t> of men and </a:t>
            </a:r>
            <a:r>
              <a:rPr lang="en-IE" sz="2000" b="1" smtClean="0">
                <a:solidFill>
                  <a:srgbClr val="7030A0"/>
                </a:solidFill>
                <a:latin typeface="Arial" charset="0"/>
                <a:cs typeface="Arial" charset="0"/>
              </a:rPr>
              <a:t>21%</a:t>
            </a:r>
            <a:r>
              <a:rPr lang="en-IE" sz="2000" smtClean="0">
                <a:latin typeface="Arial" charset="0"/>
                <a:cs typeface="Arial" charset="0"/>
              </a:rPr>
              <a:t> of women consumed alcohol at least twice weekly</a:t>
            </a:r>
          </a:p>
          <a:p>
            <a:endParaRPr lang="en-IE" sz="500" smtClean="0"/>
          </a:p>
          <a:p>
            <a:r>
              <a:rPr lang="en-IE" sz="2000" b="1" smtClean="0">
                <a:solidFill>
                  <a:srgbClr val="7030A0"/>
                </a:solidFill>
                <a:latin typeface="Arial" charset="0"/>
                <a:cs typeface="Arial" charset="0"/>
              </a:rPr>
              <a:t>27%</a:t>
            </a:r>
            <a:r>
              <a:rPr lang="en-IE" sz="2000" smtClean="0">
                <a:latin typeface="Arial" charset="0"/>
                <a:cs typeface="Arial" charset="0"/>
              </a:rPr>
              <a:t> consumed 7+ standard drinks/drinking occasion</a:t>
            </a:r>
          </a:p>
          <a:p>
            <a:endParaRPr lang="en-IE" sz="500" smtClean="0"/>
          </a:p>
          <a:p>
            <a:r>
              <a:rPr lang="en-IE" sz="2000" b="1" smtClean="0">
                <a:solidFill>
                  <a:srgbClr val="8030A0"/>
                </a:solidFill>
                <a:latin typeface="Arial" charset="0"/>
                <a:cs typeface="Arial" charset="0"/>
              </a:rPr>
              <a:t>45%</a:t>
            </a:r>
            <a:r>
              <a:rPr lang="en-IE" sz="2000" smtClean="0">
                <a:solidFill>
                  <a:srgbClr val="000000"/>
                </a:solidFill>
                <a:latin typeface="Arial" charset="0"/>
                <a:cs typeface="Arial" charset="0"/>
              </a:rPr>
              <a:t> engaged in binge drinking at least once per month in the year prior to the survey </a:t>
            </a:r>
            <a:r>
              <a:rPr lang="en-IE" sz="2000" b="1" smtClean="0">
                <a:solidFill>
                  <a:srgbClr val="000000"/>
                </a:solidFill>
                <a:latin typeface="Arial" charset="0"/>
                <a:cs typeface="Arial" charset="0"/>
              </a:rPr>
              <a:t>- </a:t>
            </a:r>
            <a:r>
              <a:rPr lang="en-IE" sz="2000" b="1" smtClean="0">
                <a:solidFill>
                  <a:srgbClr val="8030A0"/>
                </a:solidFill>
                <a:latin typeface="Helvetica" pitchFamily="34" charset="0"/>
              </a:rPr>
              <a:t>52%</a:t>
            </a:r>
            <a:r>
              <a:rPr lang="en-IE" sz="2000" b="1" smtClean="0">
                <a:solidFill>
                  <a:srgbClr val="CC0099"/>
                </a:solidFill>
                <a:latin typeface="Helvetica" pitchFamily="34" charset="0"/>
              </a:rPr>
              <a:t> </a:t>
            </a:r>
            <a:r>
              <a:rPr lang="en-IE" sz="2000" smtClean="0">
                <a:solidFill>
                  <a:srgbClr val="000000"/>
                </a:solidFill>
                <a:latin typeface="Helvetica" pitchFamily="34" charset="0"/>
              </a:rPr>
              <a:t>of recent drinkers</a:t>
            </a:r>
            <a:endParaRPr lang="en-IE" sz="2000" smtClean="0">
              <a:solidFill>
                <a:srgbClr val="000000"/>
              </a:solidFill>
              <a:latin typeface="Arial" charset="0"/>
              <a:cs typeface="Arial" charset="0"/>
            </a:endParaRPr>
          </a:p>
          <a:p>
            <a:endParaRPr lang="en-IE" sz="500" smtClean="0">
              <a:solidFill>
                <a:srgbClr val="000000"/>
              </a:solidFill>
              <a:latin typeface="Arial" charset="0"/>
              <a:cs typeface="Arial" charset="0"/>
            </a:endParaRPr>
          </a:p>
          <a:p>
            <a:r>
              <a:rPr lang="en-IE" sz="2000" b="1" smtClean="0">
                <a:solidFill>
                  <a:srgbClr val="7030A0"/>
                </a:solidFill>
                <a:latin typeface="Helvetica" pitchFamily="34" charset="0"/>
              </a:rPr>
              <a:t>50%</a:t>
            </a:r>
            <a:r>
              <a:rPr lang="en-IE" sz="2000" smtClean="0">
                <a:solidFill>
                  <a:srgbClr val="000000"/>
                </a:solidFill>
                <a:latin typeface="Helvetica" pitchFamily="34" charset="0"/>
              </a:rPr>
              <a:t> scored positive for harmful drinking using the AUDIT-C screening tool -</a:t>
            </a:r>
            <a:r>
              <a:rPr lang="en-IE" sz="2000" b="1" smtClean="0">
                <a:solidFill>
                  <a:srgbClr val="8030A0"/>
                </a:solidFill>
                <a:latin typeface="Helvetica" pitchFamily="34" charset="0"/>
              </a:rPr>
              <a:t>58%</a:t>
            </a:r>
            <a:r>
              <a:rPr lang="en-IE" sz="2000" smtClean="0">
                <a:solidFill>
                  <a:srgbClr val="000000"/>
                </a:solidFill>
                <a:latin typeface="Helvetica" pitchFamily="34" charset="0"/>
              </a:rPr>
              <a:t> of recent drinkers</a:t>
            </a:r>
          </a:p>
          <a:p>
            <a:endParaRPr lang="en-IE" sz="500" smtClean="0">
              <a:solidFill>
                <a:srgbClr val="000000"/>
              </a:solidFill>
              <a:latin typeface="Helvetica" pitchFamily="34" charset="0"/>
            </a:endParaRPr>
          </a:p>
          <a:p>
            <a:r>
              <a:rPr lang="en-IE" sz="2000" b="1" smtClean="0">
                <a:solidFill>
                  <a:srgbClr val="7030A0"/>
                </a:solidFill>
                <a:latin typeface="Helvetica" pitchFamily="34" charset="0"/>
              </a:rPr>
              <a:t>20% </a:t>
            </a:r>
            <a:r>
              <a:rPr lang="en-IE" sz="2000" smtClean="0">
                <a:latin typeface="Helvetica" pitchFamily="34" charset="0"/>
              </a:rPr>
              <a:t>experienced at least one of six harms as a result of their drinking</a:t>
            </a:r>
          </a:p>
          <a:p>
            <a:pPr>
              <a:buFont typeface="Arial" charset="0"/>
              <a:buNone/>
            </a:pPr>
            <a:endParaRPr lang="en-IE" sz="500" smtClean="0"/>
          </a:p>
          <a:p>
            <a:r>
              <a:rPr lang="en-IE" sz="2000" b="1" smtClean="0">
                <a:solidFill>
                  <a:srgbClr val="7030A0"/>
                </a:solidFill>
                <a:latin typeface="Helvetica" pitchFamily="34" charset="0"/>
              </a:rPr>
              <a:t>27%</a:t>
            </a:r>
            <a:r>
              <a:rPr lang="en-IE" sz="2000" smtClean="0">
                <a:latin typeface="Helvetica" pitchFamily="34" charset="0"/>
              </a:rPr>
              <a:t> experienced harm as a result of someone else’s drinking</a:t>
            </a:r>
          </a:p>
          <a:p>
            <a:r>
              <a:rPr lang="en-IE" sz="2000" smtClean="0">
                <a:latin typeface="Helvetica" pitchFamily="34" charset="0"/>
              </a:rPr>
              <a:t>Available at </a:t>
            </a:r>
            <a:r>
              <a:rPr lang="en-IE" sz="2000" smtClean="0">
                <a:latin typeface="Helvetica" pitchFamily="34" charset="0"/>
                <a:hlinkClick r:id="rId3"/>
              </a:rPr>
              <a:t>http://www.drugsandalcohol.ie/18439/</a:t>
            </a:r>
            <a:endParaRPr lang="en-IE" sz="2000" smtClean="0">
              <a:latin typeface="Helvetica" pitchFamily="34" charset="0"/>
            </a:endParaRPr>
          </a:p>
          <a:p>
            <a:endParaRPr lang="en-IE" sz="2000" smtClean="0">
              <a:latin typeface="Helvetica" pitchFamily="34" charset="0"/>
            </a:endParaRPr>
          </a:p>
        </p:txBody>
      </p:sp>
      <p:pic>
        <p:nvPicPr>
          <p:cNvPr id="25603" name="Picture 2"/>
          <p:cNvPicPr>
            <a:picLocks noChangeAspect="1" noChangeArrowheads="1"/>
          </p:cNvPicPr>
          <p:nvPr/>
        </p:nvPicPr>
        <p:blipFill>
          <a:blip r:embed="rId4"/>
          <a:srcRect/>
          <a:stretch>
            <a:fillRect/>
          </a:stretch>
        </p:blipFill>
        <p:spPr bwMode="auto">
          <a:xfrm>
            <a:off x="7169150" y="2266950"/>
            <a:ext cx="1828800" cy="257016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2"/>
          <p:cNvSpPr>
            <a:spLocks noGrp="1"/>
          </p:cNvSpPr>
          <p:nvPr>
            <p:ph type="title"/>
          </p:nvPr>
        </p:nvSpPr>
        <p:spPr bwMode="auto">
          <a:xfrm>
            <a:off x="247650" y="274638"/>
            <a:ext cx="8362950" cy="1143000"/>
          </a:xfrm>
        </p:spPr>
        <p:txBody>
          <a:bodyPr wrap="square" numCol="1" anchorCtr="0" compatLnSpc="1">
            <a:prstTxWarp prst="textNoShape">
              <a:avLst/>
            </a:prstTxWarp>
          </a:bodyPr>
          <a:lstStyle/>
          <a:p>
            <a:r>
              <a:rPr lang="en-IE" sz="3200" smtClean="0">
                <a:solidFill>
                  <a:srgbClr val="C00000"/>
                </a:solidFill>
                <a:ea typeface="HelveticaNeueLT Pro 55 Roman"/>
              </a:rPr>
              <a:t>Paying for the social consequences of alcohol consumption</a:t>
            </a:r>
          </a:p>
        </p:txBody>
      </p:sp>
      <p:sp>
        <p:nvSpPr>
          <p:cNvPr id="62466" name="Content Placeholder 3"/>
          <p:cNvSpPr>
            <a:spLocks noGrp="1"/>
          </p:cNvSpPr>
          <p:nvPr>
            <p:ph sz="half" idx="1"/>
          </p:nvPr>
        </p:nvSpPr>
        <p:spPr>
          <a:xfrm>
            <a:off x="247650" y="1600200"/>
            <a:ext cx="8686800" cy="4572000"/>
          </a:xfrm>
        </p:spPr>
        <p:txBody>
          <a:bodyPr/>
          <a:lstStyle/>
          <a:p>
            <a:r>
              <a:rPr lang="en-IE" smtClean="0">
                <a:solidFill>
                  <a:srgbClr val="C00000"/>
                </a:solidFill>
              </a:rPr>
              <a:t>71%</a:t>
            </a:r>
            <a:r>
              <a:rPr lang="en-IE" smtClean="0"/>
              <a:t> believe that people who drink alcohol should contribute to the social costs of excessive alcohol consumption</a:t>
            </a:r>
          </a:p>
          <a:p>
            <a:endParaRPr lang="en-IE" smtClean="0"/>
          </a:p>
          <a:p>
            <a:r>
              <a:rPr lang="en-IE" smtClean="0">
                <a:solidFill>
                  <a:srgbClr val="C00000"/>
                </a:solidFill>
              </a:rPr>
              <a:t>30%</a:t>
            </a:r>
            <a:r>
              <a:rPr lang="en-IE" smtClean="0"/>
              <a:t> believe that the alcohol industry should contribute to these costs</a:t>
            </a:r>
          </a:p>
          <a:p>
            <a:endParaRPr lang="en-IE" smtClean="0"/>
          </a:p>
          <a:p>
            <a:r>
              <a:rPr lang="en-IE" smtClean="0">
                <a:solidFill>
                  <a:srgbClr val="C00000"/>
                </a:solidFill>
              </a:rPr>
              <a:t>22%</a:t>
            </a:r>
            <a:r>
              <a:rPr lang="en-IE" smtClean="0"/>
              <a:t> believe that the State, through taxation, should contribute to these costs</a:t>
            </a:r>
          </a:p>
          <a:p>
            <a:endParaRPr lang="en-IE"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Number Placeholder 3"/>
          <p:cNvSpPr txBox="1">
            <a:spLocks noGrp="1"/>
          </p:cNvSpPr>
          <p:nvPr/>
        </p:nvSpPr>
        <p:spPr bwMode="white">
          <a:xfrm>
            <a:off x="8621713" y="593725"/>
            <a:ext cx="522287" cy="295275"/>
          </a:xfrm>
          <a:prstGeom prst="rect">
            <a:avLst/>
          </a:prstGeom>
          <a:noFill/>
          <a:ln w="9525">
            <a:noFill/>
            <a:miter lim="800000"/>
            <a:headEnd/>
            <a:tailEnd/>
          </a:ln>
        </p:spPr>
        <p:txBody>
          <a:bodyPr/>
          <a:lstStyle/>
          <a:p>
            <a:pPr algn="r"/>
            <a:fld id="{B8D2AB8D-4EB3-46F6-A468-08654E27EE43}" type="slidenum">
              <a:rPr lang="en-GB" sz="1000">
                <a:solidFill>
                  <a:schemeClr val="tx2"/>
                </a:solidFill>
              </a:rPr>
              <a:pPr algn="r"/>
              <a:t>21</a:t>
            </a:fld>
            <a:endParaRPr lang="en-GB" sz="1000">
              <a:solidFill>
                <a:schemeClr val="tx2"/>
              </a:solidFill>
            </a:endParaRPr>
          </a:p>
        </p:txBody>
      </p:sp>
      <p:sp>
        <p:nvSpPr>
          <p:cNvPr id="64514" name="Rectangle 2"/>
          <p:cNvSpPr>
            <a:spLocks noGrp="1" noChangeArrowheads="1"/>
          </p:cNvSpPr>
          <p:nvPr>
            <p:ph type="title" idx="4294967295"/>
          </p:nvPr>
        </p:nvSpPr>
        <p:spPr bwMode="auto">
          <a:xfrm>
            <a:off x="0" y="0"/>
            <a:ext cx="8882063" cy="819150"/>
          </a:xfrm>
          <a:noFill/>
        </p:spPr>
        <p:txBody>
          <a:bodyPr wrap="square" numCol="1" anchorCtr="0" compatLnSpc="1">
            <a:prstTxWarp prst="textNoShape">
              <a:avLst/>
            </a:prstTxWarp>
          </a:bodyPr>
          <a:lstStyle/>
          <a:p>
            <a:r>
              <a:rPr lang="en-GB" smtClean="0"/>
              <a:t>Health effects of  alcohol</a:t>
            </a:r>
          </a:p>
        </p:txBody>
      </p:sp>
      <p:graphicFrame>
        <p:nvGraphicFramePr>
          <p:cNvPr id="37013" name="Group 149"/>
          <p:cNvGraphicFramePr>
            <a:graphicFrameLocks noGrp="1"/>
          </p:cNvGraphicFramePr>
          <p:nvPr/>
        </p:nvGraphicFramePr>
        <p:xfrm>
          <a:off x="817563" y="1600200"/>
          <a:ext cx="7488237" cy="3414713"/>
        </p:xfrm>
        <a:graphic>
          <a:graphicData uri="http://schemas.openxmlformats.org/drawingml/2006/table">
            <a:tbl>
              <a:tblPr/>
              <a:tblGrid>
                <a:gridCol w="3375025"/>
                <a:gridCol w="1371600"/>
                <a:gridCol w="1370012"/>
                <a:gridCol w="1371600"/>
              </a:tblGrid>
              <a:tr h="276538">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ndParaRP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8997C9"/>
                    </a:solidFill>
                  </a:tcPr>
                </a:tc>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IE" sz="1200" b="1" i="0" u="none" strike="noStrike" cap="none" normalizeH="0" baseline="0" dirty="0" smtClean="0">
                          <a:ln>
                            <a:noFill/>
                          </a:ln>
                          <a:solidFill>
                            <a:schemeClr val="bg1"/>
                          </a:solidFill>
                          <a:effectLst/>
                          <a:latin typeface="Arial" charset="0"/>
                        </a:rPr>
                        <a:t>True</a:t>
                      </a:r>
                      <a:endParaRPr kumimoji="0" lang="en-GB" sz="1200" b="1" i="0" u="none" strike="noStrike" cap="none" normalizeH="0" baseline="0" dirty="0" smtClean="0">
                        <a:ln>
                          <a:noFill/>
                        </a:ln>
                        <a:solidFill>
                          <a:schemeClr val="bg1"/>
                        </a:solidFill>
                        <a:effectLst/>
                        <a:latin typeface="Arial" charset="0"/>
                      </a:endParaRP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8997C9"/>
                    </a:solidFill>
                  </a:tcPr>
                </a:tc>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IE" sz="1200" b="1" i="0" u="none" strike="noStrike" cap="none" normalizeH="0" baseline="0" dirty="0" smtClean="0">
                          <a:ln>
                            <a:noFill/>
                          </a:ln>
                          <a:solidFill>
                            <a:schemeClr val="bg1"/>
                          </a:solidFill>
                          <a:effectLst/>
                          <a:latin typeface="Arial" charset="0"/>
                        </a:rPr>
                        <a:t>False</a:t>
                      </a:r>
                      <a:endParaRPr kumimoji="0" lang="en-GB" sz="1200" b="1" i="0" u="none" strike="noStrike" cap="none" normalizeH="0" baseline="0" dirty="0" smtClean="0">
                        <a:ln>
                          <a:noFill/>
                        </a:ln>
                        <a:solidFill>
                          <a:schemeClr val="bg1"/>
                        </a:solidFill>
                        <a:effectLst/>
                        <a:latin typeface="Arial" charset="0"/>
                      </a:endParaRP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8997C9"/>
                    </a:solidFill>
                  </a:tcPr>
                </a:tc>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IE" sz="1200" b="1" i="0" u="none" strike="noStrike" cap="none" normalizeH="0" baseline="0" dirty="0" smtClean="0">
                          <a:ln>
                            <a:noFill/>
                          </a:ln>
                          <a:solidFill>
                            <a:schemeClr val="bg1"/>
                          </a:solidFill>
                          <a:effectLst/>
                          <a:latin typeface="Arial" charset="0"/>
                        </a:rPr>
                        <a:t>Don’t Know</a:t>
                      </a:r>
                      <a:endParaRPr kumimoji="0" lang="en-GB" sz="1200" b="1" i="0" u="none" strike="noStrike" cap="none" normalizeH="0" baseline="0" dirty="0" smtClean="0">
                        <a:ln>
                          <a:noFill/>
                        </a:ln>
                        <a:solidFill>
                          <a:schemeClr val="bg1"/>
                        </a:solidFill>
                        <a:effectLst/>
                        <a:latin typeface="Arial" charset="0"/>
                      </a:endParaRP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8997C9"/>
                    </a:solidFill>
                  </a:tcPr>
                </a:tc>
              </a:tr>
              <a:tr h="276538">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ndParaRP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8997C9"/>
                    </a:solidFill>
                  </a:tcPr>
                </a:tc>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IE" sz="1200" b="1" i="0" u="none" strike="noStrike" cap="none" normalizeH="0" baseline="0" dirty="0" smtClean="0">
                          <a:ln>
                            <a:noFill/>
                          </a:ln>
                          <a:solidFill>
                            <a:schemeClr val="bg1"/>
                          </a:solidFill>
                          <a:effectLst/>
                          <a:latin typeface="Arial" charset="0"/>
                        </a:rPr>
                        <a:t>%</a:t>
                      </a:r>
                      <a:endParaRPr kumimoji="0" lang="en-GB" sz="1200" b="1" i="0" u="none" strike="noStrike" cap="none" normalizeH="0" baseline="0" dirty="0" smtClean="0">
                        <a:ln>
                          <a:noFill/>
                        </a:ln>
                        <a:solidFill>
                          <a:schemeClr val="bg1"/>
                        </a:solidFill>
                        <a:effectLst/>
                        <a:latin typeface="Arial" charset="0"/>
                      </a:endParaRP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8997C9"/>
                    </a:solidFill>
                  </a:tcPr>
                </a:tc>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IE" sz="1200" b="1" i="0" u="none" strike="noStrike" cap="none" normalizeH="0" baseline="0" dirty="0" smtClean="0">
                          <a:ln>
                            <a:noFill/>
                          </a:ln>
                          <a:solidFill>
                            <a:schemeClr val="bg1"/>
                          </a:solidFill>
                          <a:effectLst/>
                          <a:latin typeface="Arial" charset="0"/>
                        </a:rPr>
                        <a:t>%</a:t>
                      </a:r>
                      <a:endParaRPr kumimoji="0" lang="en-GB" sz="1200" b="1" i="0" u="none" strike="noStrike" cap="none" normalizeH="0" baseline="0" dirty="0" smtClean="0">
                        <a:ln>
                          <a:noFill/>
                        </a:ln>
                        <a:solidFill>
                          <a:schemeClr val="bg1"/>
                        </a:solidFill>
                        <a:effectLst/>
                        <a:latin typeface="Arial" charset="0"/>
                      </a:endParaRP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8997C9"/>
                    </a:solidFill>
                  </a:tcPr>
                </a:tc>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IE" sz="1200" b="1" i="0" u="none" strike="noStrike" cap="none" normalizeH="0" baseline="0" dirty="0" smtClean="0">
                          <a:ln>
                            <a:noFill/>
                          </a:ln>
                          <a:solidFill>
                            <a:schemeClr val="bg1"/>
                          </a:solidFill>
                          <a:effectLst/>
                          <a:latin typeface="Arial" charset="0"/>
                        </a:rPr>
                        <a:t>%</a:t>
                      </a:r>
                      <a:endParaRPr kumimoji="0" lang="en-GB" sz="1200" b="1" i="0" u="none" strike="noStrike" cap="none" normalizeH="0" baseline="0" dirty="0" smtClean="0">
                        <a:ln>
                          <a:noFill/>
                        </a:ln>
                        <a:solidFill>
                          <a:schemeClr val="bg1"/>
                        </a:solidFill>
                        <a:effectLst/>
                        <a:latin typeface="Arial" charset="0"/>
                      </a:endParaRP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8997C9"/>
                    </a:solidFill>
                  </a:tcPr>
                </a:tc>
              </a:tr>
              <a:tr h="459441">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IE" sz="1200" b="1" i="1" u="none" strike="noStrike" cap="none" normalizeH="0" baseline="0" dirty="0" smtClean="0">
                          <a:ln>
                            <a:noFill/>
                          </a:ln>
                          <a:solidFill>
                            <a:schemeClr val="tx1"/>
                          </a:solidFill>
                          <a:effectLst/>
                          <a:latin typeface="Arial" charset="0"/>
                        </a:rPr>
                        <a:t>Drinking more than the recommended number of standard drinks in a week …</a:t>
                      </a:r>
                      <a:endParaRPr kumimoji="0" lang="en-GB" sz="1200" b="1" i="1" u="none" strike="noStrike" cap="none" normalizeH="0" baseline="0" dirty="0" smtClean="0">
                        <a:ln>
                          <a:noFill/>
                        </a:ln>
                        <a:solidFill>
                          <a:schemeClr val="tx1"/>
                        </a:solidFill>
                        <a:effectLst/>
                        <a:latin typeface="Arial" charset="0"/>
                      </a:endParaRP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endParaRPr kumimoji="0" lang="en-US" sz="1200" b="1" i="0" u="none" strike="noStrike" cap="none" normalizeH="0" baseline="0" dirty="0" smtClean="0">
                        <a:ln>
                          <a:noFill/>
                        </a:ln>
                        <a:solidFill>
                          <a:schemeClr val="tx1"/>
                        </a:solidFill>
                        <a:effectLst/>
                        <a:latin typeface="Arial" charset="0"/>
                      </a:endParaRPr>
                    </a:p>
                  </a:txBody>
                  <a:tcPr marL="90000" marR="90000" marT="46817" marB="468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endParaRPr kumimoji="0" lang="en-US" sz="1200" b="1" i="0" u="none" strike="noStrike" cap="none" normalizeH="0" baseline="0" dirty="0" smtClean="0">
                        <a:ln>
                          <a:noFill/>
                        </a:ln>
                        <a:solidFill>
                          <a:schemeClr val="tx1"/>
                        </a:solidFill>
                        <a:effectLst/>
                        <a:latin typeface="Arial" charset="0"/>
                      </a:endParaRPr>
                    </a:p>
                  </a:txBody>
                  <a:tcPr marL="90000" marR="90000" marT="46817" marB="468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endParaRPr kumimoji="0" lang="en-US" sz="1200" b="1" i="0" u="none" strike="noStrike" cap="none" normalizeH="0" baseline="0" dirty="0" smtClean="0">
                        <a:ln>
                          <a:noFill/>
                        </a:ln>
                        <a:solidFill>
                          <a:schemeClr val="tx1"/>
                        </a:solidFill>
                        <a:effectLst/>
                        <a:latin typeface="Arial" charset="0"/>
                      </a:endParaRPr>
                    </a:p>
                  </a:txBody>
                  <a:tcPr marL="90000" marR="90000" marT="46817" marB="468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r>
              <a:tr h="342944">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IE" sz="1200" b="0" i="0" u="none" strike="noStrike" cap="none" normalizeH="0" baseline="0" dirty="0" smtClean="0">
                          <a:ln>
                            <a:noFill/>
                          </a:ln>
                          <a:solidFill>
                            <a:schemeClr val="tx1"/>
                          </a:solidFill>
                          <a:effectLst/>
                          <a:latin typeface="Arial" charset="0"/>
                        </a:rPr>
                        <a:t>…can lead to liver disease</a:t>
                      </a:r>
                      <a:endParaRPr kumimoji="0" lang="en-GB" sz="1200" b="0" i="0" u="none" strike="noStrike" cap="none" normalizeH="0" baseline="0" dirty="0" smtClean="0">
                        <a:ln>
                          <a:noFill/>
                        </a:ln>
                        <a:solidFill>
                          <a:schemeClr val="tx1"/>
                        </a:solidFill>
                        <a:effectLst/>
                        <a:latin typeface="Arial" charset="0"/>
                      </a:endParaRP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c>
                  <a:txBody>
                    <a:bodyPr/>
                    <a:lstStyle/>
                    <a:p>
                      <a:pPr marL="0" marR="0" lvl="0" indent="0" algn="l" defTabSz="914400" rtl="0" eaLnBrk="1" fontAlgn="base" latinLnBrk="0" hangingPunct="1">
                        <a:lnSpc>
                          <a:spcPct val="100000"/>
                        </a:lnSpc>
                        <a:spcBef>
                          <a:spcPct val="0"/>
                        </a:spcBef>
                        <a:spcAft>
                          <a:spcPct val="0"/>
                        </a:spcAft>
                        <a:buClr>
                          <a:srgbClr val="4C60A8"/>
                        </a:buClr>
                        <a:buSzTx/>
                        <a:buFont typeface="Wingdings" pitchFamily="2" charset="2"/>
                        <a:buNone/>
                        <a:tabLst/>
                      </a:pPr>
                      <a:r>
                        <a:rPr kumimoji="0" lang="en-US" sz="1200" b="0" i="0" u="none" strike="noStrike" cap="none" normalizeH="0" baseline="0" dirty="0" smtClean="0">
                          <a:ln>
                            <a:noFill/>
                          </a:ln>
                          <a:solidFill>
                            <a:schemeClr val="bg1"/>
                          </a:solidFill>
                          <a:effectLst/>
                          <a:latin typeface="Arial" charset="0"/>
                          <a:cs typeface="Arial" charset="0"/>
                        </a:rPr>
                        <a:t>92</a:t>
                      </a: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0"/>
                        </a:spcBef>
                        <a:spcAft>
                          <a:spcPct val="0"/>
                        </a:spcAft>
                        <a:buClr>
                          <a:srgbClr val="4C60A8"/>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cs typeface="Arial" charset="0"/>
                        </a:rPr>
                        <a:t>2</a:t>
                      </a: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c>
                  <a:txBody>
                    <a:bodyPr/>
                    <a:lstStyle/>
                    <a:p>
                      <a:pPr marL="0" marR="0" lvl="0" indent="0" algn="l" defTabSz="914400" rtl="0" eaLnBrk="1" fontAlgn="base" latinLnBrk="0" hangingPunct="1">
                        <a:lnSpc>
                          <a:spcPct val="100000"/>
                        </a:lnSpc>
                        <a:spcBef>
                          <a:spcPct val="0"/>
                        </a:spcBef>
                        <a:spcAft>
                          <a:spcPct val="0"/>
                        </a:spcAft>
                        <a:buClr>
                          <a:srgbClr val="4C60A8"/>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cs typeface="Arial" charset="0"/>
                        </a:rPr>
                        <a:t>6</a:t>
                      </a: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r>
              <a:tr h="342944">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IE" sz="1200" b="0" i="0" u="none" strike="noStrike" cap="none" normalizeH="0" baseline="0" dirty="0" smtClean="0">
                          <a:ln>
                            <a:noFill/>
                          </a:ln>
                          <a:solidFill>
                            <a:schemeClr val="tx1"/>
                          </a:solidFill>
                          <a:effectLst/>
                          <a:latin typeface="Arial" charset="0"/>
                        </a:rPr>
                        <a:t>... can lead to pancreatitis</a:t>
                      </a:r>
                      <a:endParaRPr kumimoji="0" lang="en-GB" sz="1200" b="0" i="0" u="none" strike="noStrike" cap="none" normalizeH="0" baseline="0" dirty="0" smtClean="0">
                        <a:ln>
                          <a:noFill/>
                        </a:ln>
                        <a:solidFill>
                          <a:schemeClr val="tx1"/>
                        </a:solidFill>
                        <a:effectLst/>
                        <a:latin typeface="Arial" charset="0"/>
                      </a:endParaRP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c>
                  <a:txBody>
                    <a:bodyPr/>
                    <a:lstStyle/>
                    <a:p>
                      <a:pPr marL="0" marR="0" lvl="0" indent="0" algn="l" defTabSz="914400" rtl="0" eaLnBrk="1" fontAlgn="base" latinLnBrk="0" hangingPunct="1">
                        <a:lnSpc>
                          <a:spcPct val="100000"/>
                        </a:lnSpc>
                        <a:spcBef>
                          <a:spcPct val="0"/>
                        </a:spcBef>
                        <a:spcAft>
                          <a:spcPct val="0"/>
                        </a:spcAft>
                        <a:buClr>
                          <a:srgbClr val="4C60A8"/>
                        </a:buClr>
                        <a:buSzTx/>
                        <a:buFont typeface="Wingdings" pitchFamily="2" charset="2"/>
                        <a:buNone/>
                        <a:tabLst/>
                      </a:pPr>
                      <a:r>
                        <a:rPr kumimoji="0" lang="en-US" sz="1200" b="0" i="0" u="none" strike="noStrike" cap="none" normalizeH="0" baseline="0" dirty="0" smtClean="0">
                          <a:ln>
                            <a:noFill/>
                          </a:ln>
                          <a:solidFill>
                            <a:schemeClr val="bg1"/>
                          </a:solidFill>
                          <a:effectLst/>
                          <a:latin typeface="Arial" charset="0"/>
                          <a:cs typeface="Arial" charset="0"/>
                        </a:rPr>
                        <a:t>84</a:t>
                      </a: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0"/>
                        </a:spcBef>
                        <a:spcAft>
                          <a:spcPct val="0"/>
                        </a:spcAft>
                        <a:buClr>
                          <a:srgbClr val="4C60A8"/>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cs typeface="Arial" charset="0"/>
                        </a:rPr>
                        <a:t>3</a:t>
                      </a: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c>
                  <a:txBody>
                    <a:bodyPr/>
                    <a:lstStyle/>
                    <a:p>
                      <a:pPr marL="0" marR="0" lvl="0" indent="0" algn="l" defTabSz="914400" rtl="0" eaLnBrk="1" fontAlgn="base" latinLnBrk="0" hangingPunct="1">
                        <a:lnSpc>
                          <a:spcPct val="100000"/>
                        </a:lnSpc>
                        <a:spcBef>
                          <a:spcPct val="0"/>
                        </a:spcBef>
                        <a:spcAft>
                          <a:spcPct val="0"/>
                        </a:spcAft>
                        <a:buClr>
                          <a:srgbClr val="4C60A8"/>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cs typeface="Arial" charset="0"/>
                        </a:rPr>
                        <a:t>12</a:t>
                      </a: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r>
              <a:tr h="342944">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IE" sz="1200" b="0" i="0" u="none" strike="noStrike" cap="none" normalizeH="0" baseline="0" dirty="0" smtClean="0">
                          <a:ln>
                            <a:noFill/>
                          </a:ln>
                          <a:solidFill>
                            <a:schemeClr val="tx1"/>
                          </a:solidFill>
                          <a:effectLst/>
                          <a:latin typeface="Arial" charset="0"/>
                        </a:rPr>
                        <a:t>…can lead to stomach ulcers</a:t>
                      </a:r>
                      <a:endParaRPr kumimoji="0" lang="en-GB" sz="1200" b="0" i="0" u="none" strike="noStrike" cap="none" normalizeH="0" baseline="0" dirty="0" smtClean="0">
                        <a:ln>
                          <a:noFill/>
                        </a:ln>
                        <a:solidFill>
                          <a:schemeClr val="tx1"/>
                        </a:solidFill>
                        <a:effectLst/>
                        <a:latin typeface="Arial" charset="0"/>
                      </a:endParaRP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c>
                  <a:txBody>
                    <a:bodyPr/>
                    <a:lstStyle/>
                    <a:p>
                      <a:pPr marL="0" marR="0" lvl="0" indent="0" algn="l" defTabSz="914400" rtl="0" eaLnBrk="1" fontAlgn="base" latinLnBrk="0" hangingPunct="1">
                        <a:lnSpc>
                          <a:spcPct val="100000"/>
                        </a:lnSpc>
                        <a:spcBef>
                          <a:spcPct val="0"/>
                        </a:spcBef>
                        <a:spcAft>
                          <a:spcPct val="0"/>
                        </a:spcAft>
                        <a:buClr>
                          <a:srgbClr val="4C60A8"/>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cs typeface="Arial" charset="0"/>
                        </a:rPr>
                        <a:t>84</a:t>
                      </a: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c>
                  <a:txBody>
                    <a:bodyPr/>
                    <a:lstStyle/>
                    <a:p>
                      <a:pPr marL="0" marR="0" lvl="0" indent="0" algn="l" defTabSz="914400" rtl="0" eaLnBrk="1" fontAlgn="base" latinLnBrk="0" hangingPunct="1">
                        <a:lnSpc>
                          <a:spcPct val="100000"/>
                        </a:lnSpc>
                        <a:spcBef>
                          <a:spcPct val="0"/>
                        </a:spcBef>
                        <a:spcAft>
                          <a:spcPct val="0"/>
                        </a:spcAft>
                        <a:buClr>
                          <a:srgbClr val="4C60A8"/>
                        </a:buClr>
                        <a:buSzTx/>
                        <a:buFont typeface="Wingdings" pitchFamily="2" charset="2"/>
                        <a:buNone/>
                        <a:tabLst/>
                      </a:pPr>
                      <a:r>
                        <a:rPr kumimoji="0" lang="en-US" sz="1200" b="0" i="0" u="none" strike="noStrike" cap="none" normalizeH="0" baseline="0" dirty="0" smtClean="0">
                          <a:ln>
                            <a:noFill/>
                          </a:ln>
                          <a:solidFill>
                            <a:schemeClr val="bg1"/>
                          </a:solidFill>
                          <a:effectLst/>
                          <a:latin typeface="Arial" charset="0"/>
                          <a:cs typeface="Arial" charset="0"/>
                        </a:rPr>
                        <a:t>4</a:t>
                      </a: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0"/>
                        </a:spcBef>
                        <a:spcAft>
                          <a:spcPct val="0"/>
                        </a:spcAft>
                        <a:buClr>
                          <a:srgbClr val="4C60A8"/>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cs typeface="Arial" charset="0"/>
                        </a:rPr>
                        <a:t>12</a:t>
                      </a: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r>
              <a:tr h="344532">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IE" sz="1200" b="0" i="0" u="none" strike="noStrike" cap="none" normalizeH="0" baseline="0" dirty="0" smtClean="0">
                          <a:ln>
                            <a:noFill/>
                          </a:ln>
                          <a:solidFill>
                            <a:schemeClr val="tx1"/>
                          </a:solidFill>
                          <a:effectLst/>
                          <a:latin typeface="Arial" charset="0"/>
                        </a:rPr>
                        <a:t>…can lead to high blood pressure</a:t>
                      </a:r>
                      <a:endParaRPr kumimoji="0" lang="en-GB" sz="1200" b="0" i="0" u="none" strike="noStrike" cap="none" normalizeH="0" baseline="0" dirty="0" smtClean="0">
                        <a:ln>
                          <a:noFill/>
                        </a:ln>
                        <a:solidFill>
                          <a:schemeClr val="tx1"/>
                        </a:solidFill>
                        <a:effectLst/>
                        <a:latin typeface="Arial" charset="0"/>
                      </a:endParaRP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US" sz="1200" b="0" i="0" u="none" strike="noStrike" cap="none" normalizeH="0" baseline="0" dirty="0" smtClean="0">
                          <a:ln>
                            <a:noFill/>
                          </a:ln>
                          <a:solidFill>
                            <a:schemeClr val="bg1"/>
                          </a:solidFill>
                          <a:effectLst/>
                          <a:latin typeface="Arial" charset="0"/>
                        </a:rPr>
                        <a:t>80</a:t>
                      </a: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6</a:t>
                      </a: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13</a:t>
                      </a: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r>
              <a:tr h="342944">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IE" sz="1200" b="0" i="0" u="none" strike="noStrike" cap="none" normalizeH="0" baseline="0" dirty="0" smtClean="0">
                          <a:ln>
                            <a:noFill/>
                          </a:ln>
                          <a:solidFill>
                            <a:schemeClr val="tx1"/>
                          </a:solidFill>
                          <a:effectLst/>
                          <a:latin typeface="Arial" charset="0"/>
                        </a:rPr>
                        <a:t>…can increase a woman’s risk of breast cancer</a:t>
                      </a:r>
                      <a:endParaRPr kumimoji="0" lang="en-GB" sz="1200" b="0" i="0" u="none" strike="noStrike" cap="none" normalizeH="0" baseline="0" dirty="0" smtClean="0">
                        <a:ln>
                          <a:noFill/>
                        </a:ln>
                        <a:solidFill>
                          <a:schemeClr val="tx1"/>
                        </a:solidFill>
                        <a:effectLst/>
                        <a:latin typeface="Arial" charset="0"/>
                      </a:endParaRP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US" sz="1200" b="0" i="0" u="none" strike="noStrike" cap="none" normalizeH="0" baseline="0" dirty="0" smtClean="0">
                          <a:ln>
                            <a:noFill/>
                          </a:ln>
                          <a:solidFill>
                            <a:schemeClr val="bg1"/>
                          </a:solidFill>
                          <a:effectLst/>
                          <a:latin typeface="Arial" charset="0"/>
                        </a:rPr>
                        <a:t>49</a:t>
                      </a: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19</a:t>
                      </a: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32</a:t>
                      </a: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r>
              <a:tr h="342944">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IE" sz="1200" b="0" i="0" u="none" strike="noStrike" cap="none" normalizeH="0" baseline="0" dirty="0" smtClean="0">
                          <a:ln>
                            <a:noFill/>
                          </a:ln>
                          <a:solidFill>
                            <a:schemeClr val="tx1"/>
                          </a:solidFill>
                          <a:effectLst/>
                          <a:latin typeface="Arial" charset="0"/>
                        </a:rPr>
                        <a:t>…can increase risk of skin cancer</a:t>
                      </a:r>
                      <a:endParaRPr kumimoji="0" lang="en-GB" sz="1200" b="0" i="0" u="none" strike="noStrike" cap="none" normalizeH="0" baseline="0" dirty="0" smtClean="0">
                        <a:ln>
                          <a:noFill/>
                        </a:ln>
                        <a:solidFill>
                          <a:schemeClr val="tx1"/>
                        </a:solidFill>
                        <a:effectLst/>
                        <a:latin typeface="Arial" charset="0"/>
                      </a:endParaRP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32</a:t>
                      </a: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US" sz="1200" b="0" i="0" u="none" strike="noStrike" cap="none" normalizeH="0" baseline="0" dirty="0" smtClean="0">
                          <a:ln>
                            <a:noFill/>
                          </a:ln>
                          <a:solidFill>
                            <a:schemeClr val="bg1"/>
                          </a:solidFill>
                          <a:effectLst/>
                          <a:latin typeface="Arial" charset="0"/>
                        </a:rPr>
                        <a:t>35</a:t>
                      </a: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33</a:t>
                      </a: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r>
              <a:tr h="342944">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IE" sz="1200" b="0" i="0" u="none" strike="noStrike" cap="none" normalizeH="0" baseline="0" dirty="0" smtClean="0">
                          <a:ln>
                            <a:noFill/>
                          </a:ln>
                          <a:solidFill>
                            <a:schemeClr val="tx1"/>
                          </a:solidFill>
                          <a:effectLst/>
                          <a:latin typeface="Arial" charset="0"/>
                        </a:rPr>
                        <a:t>…can increase risk of bowel cancer</a:t>
                      </a:r>
                      <a:endParaRPr kumimoji="0" lang="en-GB" sz="1200" b="0" i="0" u="none" strike="noStrike" cap="none" normalizeH="0" baseline="0" dirty="0" smtClean="0">
                        <a:ln>
                          <a:noFill/>
                        </a:ln>
                        <a:solidFill>
                          <a:schemeClr val="tx1"/>
                        </a:solidFill>
                        <a:effectLst/>
                        <a:latin typeface="Arial" charset="0"/>
                      </a:endParaRP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US" sz="1200" b="0" i="0" u="none" strike="noStrike" cap="none" normalizeH="0" baseline="0" dirty="0" smtClean="0">
                          <a:ln>
                            <a:noFill/>
                          </a:ln>
                          <a:solidFill>
                            <a:schemeClr val="bg1"/>
                          </a:solidFill>
                          <a:effectLst/>
                          <a:latin typeface="Arial" charset="0"/>
                        </a:rPr>
                        <a:t>65</a:t>
                      </a: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10</a:t>
                      </a: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25</a:t>
                      </a: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r>
            </a:tbl>
          </a:graphicData>
        </a:graphic>
      </p:graphicFrame>
      <p:sp>
        <p:nvSpPr>
          <p:cNvPr id="64571" name="Rectangle 73"/>
          <p:cNvSpPr>
            <a:spLocks noChangeArrowheads="1"/>
          </p:cNvSpPr>
          <p:nvPr/>
        </p:nvSpPr>
        <p:spPr bwMode="gray">
          <a:xfrm>
            <a:off x="341313" y="863600"/>
            <a:ext cx="8469312" cy="495300"/>
          </a:xfrm>
          <a:prstGeom prst="rect">
            <a:avLst/>
          </a:prstGeom>
          <a:noFill/>
          <a:ln w="9525">
            <a:noFill/>
            <a:miter lim="800000"/>
            <a:headEnd/>
            <a:tailEnd/>
          </a:ln>
        </p:spPr>
        <p:txBody>
          <a:bodyPr/>
          <a:lstStyle/>
          <a:p>
            <a:pPr marL="457200" indent="-457200">
              <a:buClr>
                <a:srgbClr val="4C60A8"/>
              </a:buClr>
              <a:buFont typeface="Wingdings" pitchFamily="2" charset="2"/>
              <a:buNone/>
            </a:pPr>
            <a:r>
              <a:rPr lang="en-IE" sz="1000" i="1">
                <a:solidFill>
                  <a:srgbClr val="4C60A8"/>
                </a:solidFill>
                <a:latin typeface="Calibri" pitchFamily="34" charset="0"/>
              </a:rPr>
              <a:t>Q.27 	For each of the following statements, can you tell me whether you think they are true or false?</a:t>
            </a:r>
            <a:endParaRPr lang="en-GB" sz="1000" i="1">
              <a:solidFill>
                <a:srgbClr val="4C60A8"/>
              </a:solidFill>
              <a:latin typeface="Calibri" pitchFamily="34" charset="0"/>
            </a:endParaRPr>
          </a:p>
        </p:txBody>
      </p:sp>
      <p:sp>
        <p:nvSpPr>
          <p:cNvPr id="64572" name="Text Box 14"/>
          <p:cNvSpPr txBox="1">
            <a:spLocks noChangeArrowheads="1"/>
          </p:cNvSpPr>
          <p:nvPr/>
        </p:nvSpPr>
        <p:spPr bwMode="auto">
          <a:xfrm>
            <a:off x="1316038" y="6486525"/>
            <a:ext cx="6513512" cy="244475"/>
          </a:xfrm>
          <a:prstGeom prst="rect">
            <a:avLst/>
          </a:prstGeom>
          <a:noFill/>
          <a:ln w="9525">
            <a:noFill/>
            <a:miter lim="800000"/>
            <a:headEnd/>
            <a:tailEnd/>
          </a:ln>
        </p:spPr>
        <p:txBody>
          <a:bodyPr lIns="90000" tIns="46800" rIns="90000" bIns="46800">
            <a:spAutoFit/>
          </a:bodyPr>
          <a:lstStyle/>
          <a:p>
            <a:r>
              <a:rPr lang="en-GB" sz="1000" b="1">
                <a:solidFill>
                  <a:srgbClr val="4C60A8"/>
                </a:solidFill>
                <a:latin typeface="Arial Narrow" pitchFamily="34" charset="0"/>
              </a:rPr>
              <a:t>Base:  All Respondents:  1,020</a:t>
            </a:r>
          </a:p>
        </p:txBody>
      </p:sp>
      <p:sp>
        <p:nvSpPr>
          <p:cNvPr id="64573" name="Text Box 150"/>
          <p:cNvSpPr txBox="1">
            <a:spLocks noChangeArrowheads="1"/>
          </p:cNvSpPr>
          <p:nvPr/>
        </p:nvSpPr>
        <p:spPr bwMode="auto">
          <a:xfrm>
            <a:off x="984250" y="4983163"/>
            <a:ext cx="3044825" cy="279400"/>
          </a:xfrm>
          <a:prstGeom prst="rect">
            <a:avLst/>
          </a:prstGeom>
          <a:noFill/>
          <a:ln w="9525">
            <a:noFill/>
            <a:miter lim="800000"/>
            <a:headEnd/>
            <a:tailEnd/>
          </a:ln>
        </p:spPr>
        <p:txBody>
          <a:bodyPr wrap="none" lIns="90000" tIns="46800" rIns="90000" bIns="46800">
            <a:spAutoFit/>
          </a:bodyPr>
          <a:lstStyle/>
          <a:p>
            <a:r>
              <a:rPr lang="en-GB" sz="1200" i="1"/>
              <a:t>Cells shaded wine indicate correct answer</a:t>
            </a:r>
          </a:p>
        </p:txBody>
      </p:sp>
      <p:sp>
        <p:nvSpPr>
          <p:cNvPr id="64574" name="Text Box 46"/>
          <p:cNvSpPr txBox="1">
            <a:spLocks noChangeArrowheads="1"/>
          </p:cNvSpPr>
          <p:nvPr/>
        </p:nvSpPr>
        <p:spPr bwMode="auto">
          <a:xfrm>
            <a:off x="690563" y="5581650"/>
            <a:ext cx="7573962" cy="608013"/>
          </a:xfrm>
          <a:prstGeom prst="rect">
            <a:avLst/>
          </a:prstGeom>
          <a:solidFill>
            <a:srgbClr val="339966"/>
          </a:solidFill>
          <a:ln w="9525">
            <a:noFill/>
            <a:miter lim="800000"/>
            <a:headEnd/>
            <a:tailEnd/>
          </a:ln>
        </p:spPr>
        <p:txBody>
          <a:bodyPr lIns="72000" tIns="72000" rIns="72000" bIns="72000" anchor="ctr" anchorCtr="1">
            <a:spAutoFit/>
          </a:bodyPr>
          <a:lstStyle/>
          <a:p>
            <a:pPr algn="ctr" defTabSz="914400">
              <a:spcBef>
                <a:spcPct val="50000"/>
              </a:spcBef>
            </a:pPr>
            <a:r>
              <a:rPr lang="en-IE" sz="1000" b="1">
                <a:solidFill>
                  <a:srgbClr val="FFFFFF"/>
                </a:solidFill>
              </a:rPr>
              <a:t>In general, there is good knowledge about the common diseases associated with alcohol consumption such as its effects on the liver (92%), pancreas (84%) and blood pressure (80%). Knowledge about alcohol’s association with breast cancer (49%) and bowel cancer (65%) is less well understood though there is evidence for the links. </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bwMode="auto">
          <a:xfrm>
            <a:off x="457200" y="2555875"/>
            <a:ext cx="8147050" cy="1143000"/>
          </a:xfrm>
        </p:spPr>
        <p:txBody>
          <a:bodyPr wrap="square" numCol="1" anchorCtr="0" compatLnSpc="1">
            <a:prstTxWarp prst="textNoShape">
              <a:avLst/>
            </a:prstTxWarp>
          </a:bodyPr>
          <a:lstStyle/>
          <a:p>
            <a:r>
              <a:rPr lang="en-IE" smtClean="0">
                <a:solidFill>
                  <a:srgbClr val="C00000"/>
                </a:solidFill>
                <a:ea typeface="HelveticaNeueLT Pro 55 Roman"/>
              </a:rPr>
              <a:t>Conclusions</a:t>
            </a:r>
          </a:p>
        </p:txBody>
      </p:sp>
      <p:pic>
        <p:nvPicPr>
          <p:cNvPr id="66562" name="Picture 2"/>
          <p:cNvPicPr>
            <a:picLocks noChangeAspect="1" noChangeArrowheads="1"/>
          </p:cNvPicPr>
          <p:nvPr/>
        </p:nvPicPr>
        <p:blipFill>
          <a:blip r:embed="rId3"/>
          <a:srcRect/>
          <a:stretch>
            <a:fillRect/>
          </a:stretch>
        </p:blipFill>
        <p:spPr bwMode="auto">
          <a:xfrm>
            <a:off x="6889750" y="134938"/>
            <a:ext cx="2108200" cy="2998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2"/>
          <p:cNvSpPr>
            <a:spLocks noGrp="1"/>
          </p:cNvSpPr>
          <p:nvPr>
            <p:ph type="title"/>
          </p:nvPr>
        </p:nvSpPr>
        <p:spPr bwMode="auto">
          <a:xfrm>
            <a:off x="457200" y="274638"/>
            <a:ext cx="6810375" cy="1143000"/>
          </a:xfrm>
        </p:spPr>
        <p:txBody>
          <a:bodyPr wrap="square" numCol="1" anchorCtr="0" compatLnSpc="1">
            <a:prstTxWarp prst="textNoShape">
              <a:avLst/>
            </a:prstTxWarp>
          </a:bodyPr>
          <a:lstStyle/>
          <a:p>
            <a:r>
              <a:rPr lang="en-IE" smtClean="0">
                <a:solidFill>
                  <a:srgbClr val="C00000"/>
                </a:solidFill>
                <a:ea typeface="HelveticaNeueLT Pro 55 Roman"/>
              </a:rPr>
              <a:t>Conclusions</a:t>
            </a:r>
          </a:p>
        </p:txBody>
      </p:sp>
      <p:sp>
        <p:nvSpPr>
          <p:cNvPr id="68610" name="Content Placeholder 3"/>
          <p:cNvSpPr>
            <a:spLocks noGrp="1"/>
          </p:cNvSpPr>
          <p:nvPr>
            <p:ph sz="half" idx="1"/>
          </p:nvPr>
        </p:nvSpPr>
        <p:spPr>
          <a:xfrm>
            <a:off x="457200" y="1600200"/>
            <a:ext cx="8147050" cy="4868863"/>
          </a:xfrm>
        </p:spPr>
        <p:txBody>
          <a:bodyPr/>
          <a:lstStyle/>
          <a:p>
            <a:r>
              <a:rPr lang="en-IE" sz="2400" smtClean="0"/>
              <a:t>Survey findings are consistent with general population surveys, surveys among school children and other public opinion surveys</a:t>
            </a:r>
          </a:p>
          <a:p>
            <a:endParaRPr lang="en-IE" sz="1000" smtClean="0"/>
          </a:p>
          <a:p>
            <a:r>
              <a:rPr lang="en-IE" sz="2400" smtClean="0"/>
              <a:t>Strong belief among survey respondents that the current level of alcohol consumption in Ireland is too high</a:t>
            </a:r>
          </a:p>
          <a:p>
            <a:endParaRPr lang="en-IE" sz="1000" smtClean="0"/>
          </a:p>
          <a:p>
            <a:r>
              <a:rPr lang="en-IE" sz="2400" smtClean="0"/>
              <a:t>Majority do not think that the government is doing enough to reduce alcohol consumption</a:t>
            </a:r>
          </a:p>
          <a:p>
            <a:endParaRPr lang="en-IE" sz="1000" smtClean="0"/>
          </a:p>
          <a:p>
            <a:r>
              <a:rPr lang="en-IE" sz="2400" smtClean="0"/>
              <a:t>Three-quarters believe that the government has a responsibility to implement public health measures to address high alcohol consumption</a:t>
            </a:r>
          </a:p>
          <a:p>
            <a:endParaRPr lang="en-IE" sz="1000" smtClean="0"/>
          </a:p>
          <a:p>
            <a:endParaRPr lang="en-IE" smtClean="0"/>
          </a:p>
          <a:p>
            <a:endParaRPr lang="en-IE"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bwMode="auto">
          <a:xfrm>
            <a:off x="457200" y="274638"/>
            <a:ext cx="6810375" cy="1143000"/>
          </a:xfrm>
        </p:spPr>
        <p:txBody>
          <a:bodyPr wrap="square" numCol="1" anchorCtr="0" compatLnSpc="1">
            <a:prstTxWarp prst="textNoShape">
              <a:avLst/>
            </a:prstTxWarp>
          </a:bodyPr>
          <a:lstStyle/>
          <a:p>
            <a:r>
              <a:rPr lang="en-IE" smtClean="0">
                <a:solidFill>
                  <a:srgbClr val="C00000"/>
                </a:solidFill>
                <a:ea typeface="HelveticaNeueLT Pro 55 Roman"/>
              </a:rPr>
              <a:t>Conclusions cont</a:t>
            </a:r>
            <a:r>
              <a:rPr lang="en-IE" smtClean="0">
                <a:ea typeface="HelveticaNeueLT Pro 55 Roman"/>
              </a:rPr>
              <a:t>.</a:t>
            </a:r>
          </a:p>
        </p:txBody>
      </p:sp>
      <p:sp>
        <p:nvSpPr>
          <p:cNvPr id="3" name="Content Placeholder 2"/>
          <p:cNvSpPr>
            <a:spLocks noGrp="1"/>
          </p:cNvSpPr>
          <p:nvPr>
            <p:ph sz="half" idx="1"/>
          </p:nvPr>
        </p:nvSpPr>
        <p:spPr>
          <a:xfrm>
            <a:off x="133350" y="1284288"/>
            <a:ext cx="8869363" cy="4719637"/>
          </a:xfrm>
        </p:spPr>
        <p:txBody>
          <a:bodyPr rtlCol="0">
            <a:normAutofit fontScale="85000" lnSpcReduction="20000"/>
          </a:bodyPr>
          <a:lstStyle/>
          <a:p>
            <a:pPr fontAlgn="auto">
              <a:spcAft>
                <a:spcPts val="0"/>
              </a:spcAft>
              <a:buFont typeface="Arial"/>
              <a:buChar char="•"/>
              <a:defRPr/>
            </a:pPr>
            <a:endParaRPr lang="en-IE" sz="2600" dirty="0" smtClean="0"/>
          </a:p>
          <a:p>
            <a:pPr fontAlgn="auto">
              <a:spcAft>
                <a:spcPts val="0"/>
              </a:spcAft>
              <a:buFont typeface="Arial"/>
              <a:buChar char="•"/>
              <a:defRPr/>
            </a:pPr>
            <a:r>
              <a:rPr lang="en-IE" sz="2600" dirty="0" smtClean="0"/>
              <a:t>Considerable support </a:t>
            </a:r>
            <a:r>
              <a:rPr lang="en-IE" sz="2600" dirty="0"/>
              <a:t>for implementing some of the specific measures in the recently published Report of the Working Group on a National Substance Misuse </a:t>
            </a:r>
            <a:r>
              <a:rPr lang="en-IE" sz="2600" dirty="0" smtClean="0"/>
              <a:t>Strategy</a:t>
            </a:r>
          </a:p>
          <a:p>
            <a:pPr fontAlgn="auto">
              <a:spcAft>
                <a:spcPts val="0"/>
              </a:spcAft>
              <a:buFont typeface="Arial"/>
              <a:buChar char="•"/>
              <a:defRPr/>
            </a:pPr>
            <a:endParaRPr lang="en-IE" sz="2600" dirty="0"/>
          </a:p>
          <a:p>
            <a:pPr lvl="1" fontAlgn="auto">
              <a:spcAft>
                <a:spcPts val="0"/>
              </a:spcAft>
              <a:buFont typeface="Arial"/>
              <a:buChar char="–"/>
              <a:defRPr/>
            </a:pPr>
            <a:r>
              <a:rPr lang="en-IE" sz="2200" dirty="0"/>
              <a:t>Labels on alcohol containers contain calories, </a:t>
            </a:r>
            <a:r>
              <a:rPr lang="en-IE" sz="2200" dirty="0" smtClean="0"/>
              <a:t>alcoholic strength, </a:t>
            </a:r>
            <a:r>
              <a:rPr lang="en-IE" sz="2200" dirty="0"/>
              <a:t>ingredients and health </a:t>
            </a:r>
            <a:r>
              <a:rPr lang="en-IE" sz="2200" dirty="0" smtClean="0"/>
              <a:t>warnings </a:t>
            </a:r>
            <a:r>
              <a:rPr lang="en-IE" sz="2200" dirty="0" smtClean="0">
                <a:solidFill>
                  <a:srgbClr val="C00000"/>
                </a:solidFill>
              </a:rPr>
              <a:t>(82</a:t>
            </a:r>
            <a:r>
              <a:rPr lang="en-IE" sz="2200" dirty="0">
                <a:solidFill>
                  <a:srgbClr val="C00000"/>
                </a:solidFill>
              </a:rPr>
              <a:t>%-98</a:t>
            </a:r>
            <a:r>
              <a:rPr lang="en-IE" sz="2200" dirty="0" smtClean="0">
                <a:solidFill>
                  <a:srgbClr val="C00000"/>
                </a:solidFill>
              </a:rPr>
              <a:t>%)</a:t>
            </a:r>
            <a:endParaRPr lang="en-IE" sz="2200" dirty="0">
              <a:solidFill>
                <a:srgbClr val="C00000"/>
              </a:solidFill>
            </a:endParaRPr>
          </a:p>
          <a:p>
            <a:pPr lvl="1" fontAlgn="auto">
              <a:spcAft>
                <a:spcPts val="0"/>
              </a:spcAft>
              <a:buFont typeface="Arial"/>
              <a:buChar char="–"/>
              <a:defRPr/>
            </a:pPr>
            <a:r>
              <a:rPr lang="en-IE" sz="2200" dirty="0"/>
              <a:t>Measures to deal with alcohol and </a:t>
            </a:r>
            <a:r>
              <a:rPr lang="en-IE" sz="2200" dirty="0" smtClean="0"/>
              <a:t>driving </a:t>
            </a:r>
            <a:r>
              <a:rPr lang="en-IE" sz="2200" dirty="0" smtClean="0">
                <a:solidFill>
                  <a:srgbClr val="C00000"/>
                </a:solidFill>
              </a:rPr>
              <a:t>(84</a:t>
            </a:r>
            <a:r>
              <a:rPr lang="en-IE" sz="2200" dirty="0">
                <a:solidFill>
                  <a:srgbClr val="C00000"/>
                </a:solidFill>
              </a:rPr>
              <a:t>%-94</a:t>
            </a:r>
            <a:r>
              <a:rPr lang="en-IE" sz="2200" dirty="0" smtClean="0">
                <a:solidFill>
                  <a:srgbClr val="C00000"/>
                </a:solidFill>
              </a:rPr>
              <a:t>%)</a:t>
            </a:r>
            <a:endParaRPr lang="en-IE" sz="2200" dirty="0">
              <a:solidFill>
                <a:srgbClr val="C00000"/>
              </a:solidFill>
            </a:endParaRPr>
          </a:p>
          <a:p>
            <a:pPr lvl="1" fontAlgn="auto">
              <a:spcAft>
                <a:spcPts val="0"/>
              </a:spcAft>
              <a:buFont typeface="Arial"/>
              <a:buChar char="–"/>
              <a:defRPr/>
            </a:pPr>
            <a:r>
              <a:rPr lang="en-IE" sz="2200" dirty="0"/>
              <a:t>Restrictions on advertising: </a:t>
            </a:r>
            <a:r>
              <a:rPr lang="en-IE" sz="2200" dirty="0" smtClean="0">
                <a:solidFill>
                  <a:srgbClr val="C00000"/>
                </a:solidFill>
              </a:rPr>
              <a:t>(57</a:t>
            </a:r>
            <a:r>
              <a:rPr lang="en-IE" sz="2200" dirty="0">
                <a:solidFill>
                  <a:srgbClr val="C00000"/>
                </a:solidFill>
              </a:rPr>
              <a:t>%-</a:t>
            </a:r>
            <a:r>
              <a:rPr lang="en-IE" sz="2200" dirty="0" smtClean="0">
                <a:solidFill>
                  <a:srgbClr val="C00000"/>
                </a:solidFill>
              </a:rPr>
              <a:t>80%)</a:t>
            </a:r>
          </a:p>
          <a:p>
            <a:pPr lvl="1" fontAlgn="auto">
              <a:spcAft>
                <a:spcPts val="0"/>
              </a:spcAft>
              <a:buFont typeface="Arial"/>
              <a:buChar char="–"/>
              <a:defRPr/>
            </a:pPr>
            <a:r>
              <a:rPr lang="en-IE" sz="2200" dirty="0" smtClean="0"/>
              <a:t>Minimum price </a:t>
            </a:r>
            <a:r>
              <a:rPr lang="en-IE" sz="2200" dirty="0" smtClean="0">
                <a:solidFill>
                  <a:srgbClr val="C00000"/>
                </a:solidFill>
              </a:rPr>
              <a:t>(58%)</a:t>
            </a:r>
            <a:endParaRPr lang="en-IE" sz="2200" dirty="0">
              <a:solidFill>
                <a:srgbClr val="C00000"/>
              </a:solidFill>
            </a:endParaRPr>
          </a:p>
          <a:p>
            <a:pPr lvl="1" fontAlgn="auto">
              <a:spcAft>
                <a:spcPts val="0"/>
              </a:spcAft>
              <a:buFont typeface="Arial"/>
              <a:buChar char="–"/>
              <a:defRPr/>
            </a:pPr>
            <a:r>
              <a:rPr lang="en-IE" sz="2200" dirty="0"/>
              <a:t>People who drink alcohol </a:t>
            </a:r>
            <a:r>
              <a:rPr lang="en-IE" sz="2200" dirty="0">
                <a:solidFill>
                  <a:srgbClr val="C00000"/>
                </a:solidFill>
              </a:rPr>
              <a:t>(61% -71%) </a:t>
            </a:r>
            <a:r>
              <a:rPr lang="en-IE" sz="2200" dirty="0"/>
              <a:t>and the alcohol industry should contribute to the costs </a:t>
            </a:r>
            <a:r>
              <a:rPr lang="en-IE" sz="2200" dirty="0">
                <a:solidFill>
                  <a:srgbClr val="C00000"/>
                </a:solidFill>
              </a:rPr>
              <a:t>(30-42</a:t>
            </a:r>
            <a:r>
              <a:rPr lang="en-IE" sz="2200" dirty="0" smtClean="0">
                <a:solidFill>
                  <a:srgbClr val="C00000"/>
                </a:solidFill>
              </a:rPr>
              <a:t>%)</a:t>
            </a:r>
          </a:p>
          <a:p>
            <a:pPr lvl="1" fontAlgn="auto">
              <a:spcAft>
                <a:spcPts val="0"/>
              </a:spcAft>
              <a:buFont typeface="Arial"/>
              <a:buChar char="–"/>
              <a:defRPr/>
            </a:pPr>
            <a:r>
              <a:rPr lang="en-IE" sz="2200" dirty="0" smtClean="0"/>
              <a:t>Government </a:t>
            </a:r>
            <a:r>
              <a:rPr lang="en-IE" sz="2200" dirty="0"/>
              <a:t>should reduce the number of outlets selling </a:t>
            </a:r>
            <a:r>
              <a:rPr lang="en-IE" sz="2200" dirty="0" smtClean="0"/>
              <a:t>alcohol </a:t>
            </a:r>
            <a:r>
              <a:rPr lang="en-IE" sz="2200" dirty="0" smtClean="0">
                <a:solidFill>
                  <a:srgbClr val="C00000"/>
                </a:solidFill>
              </a:rPr>
              <a:t>(47%)</a:t>
            </a:r>
            <a:endParaRPr lang="en-IE" sz="2200" dirty="0">
              <a:solidFill>
                <a:srgbClr val="C00000"/>
              </a:solidFill>
            </a:endParaRPr>
          </a:p>
          <a:p>
            <a:pPr lvl="1" fontAlgn="auto">
              <a:spcAft>
                <a:spcPts val="0"/>
              </a:spcAft>
              <a:buFont typeface="Arial"/>
              <a:buChar char="–"/>
              <a:defRPr/>
            </a:pPr>
            <a:r>
              <a:rPr lang="en-IE" sz="2200" dirty="0" smtClean="0"/>
              <a:t>Selling </a:t>
            </a:r>
            <a:r>
              <a:rPr lang="en-IE" sz="2200" dirty="0"/>
              <a:t>alcohol in a separate premises to food and other household products  </a:t>
            </a:r>
            <a:r>
              <a:rPr lang="en-IE" sz="2200" dirty="0" smtClean="0">
                <a:solidFill>
                  <a:srgbClr val="C00000"/>
                </a:solidFill>
              </a:rPr>
              <a:t>(40%)</a:t>
            </a:r>
          </a:p>
          <a:p>
            <a:pPr lvl="1" fontAlgn="auto">
              <a:spcAft>
                <a:spcPts val="0"/>
              </a:spcAft>
              <a:buFont typeface="Arial"/>
              <a:buChar char="–"/>
              <a:defRPr/>
            </a:pPr>
            <a:r>
              <a:rPr lang="en-IE" sz="2200" dirty="0" smtClean="0"/>
              <a:t>Industry should not sponsor sports </a:t>
            </a:r>
            <a:r>
              <a:rPr lang="en-IE" sz="2200" dirty="0" smtClean="0">
                <a:solidFill>
                  <a:srgbClr val="C00000"/>
                </a:solidFill>
              </a:rPr>
              <a:t>(42%)  </a:t>
            </a:r>
            <a:r>
              <a:rPr lang="en-IE" sz="2200" dirty="0" smtClean="0"/>
              <a:t>and music events </a:t>
            </a:r>
            <a:r>
              <a:rPr lang="en-IE" sz="2200" dirty="0" smtClean="0">
                <a:solidFill>
                  <a:srgbClr val="C00000"/>
                </a:solidFill>
              </a:rPr>
              <a:t>(37%)</a:t>
            </a:r>
          </a:p>
          <a:p>
            <a:pPr lvl="1" fontAlgn="auto">
              <a:spcAft>
                <a:spcPts val="0"/>
              </a:spcAft>
              <a:buFont typeface="Arial"/>
              <a:buChar char="–"/>
              <a:defRPr/>
            </a:pPr>
            <a:endParaRPr lang="en-IE"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1275"/>
            <a:ext cx="6553200" cy="1362075"/>
          </a:xfrm>
        </p:spPr>
        <p:txBody>
          <a:bodyPr>
            <a:normAutofit fontScale="90000"/>
          </a:bodyPr>
          <a:lstStyle/>
          <a:p>
            <a:pPr fontAlgn="auto">
              <a:spcAft>
                <a:spcPts val="0"/>
              </a:spcAft>
              <a:defRPr/>
            </a:pPr>
            <a:r>
              <a:rPr lang="en-GB" sz="2800" dirty="0" smtClean="0">
                <a:solidFill>
                  <a:srgbClr val="C00000"/>
                </a:solidFill>
              </a:rPr>
              <a:t>Alcohol: the</a:t>
            </a:r>
            <a:r>
              <a:rPr lang="en-US" sz="2800" dirty="0" smtClean="0">
                <a:solidFill>
                  <a:srgbClr val="C00000"/>
                </a:solidFill>
              </a:rPr>
              <a:t> public’s </a:t>
            </a:r>
            <a:r>
              <a:rPr lang="en-GB" sz="2800" dirty="0" smtClean="0">
                <a:solidFill>
                  <a:srgbClr val="C00000"/>
                </a:solidFill>
              </a:rPr>
              <a:t>knowledge, attitudes &amp; behaviours</a:t>
            </a:r>
            <a:r>
              <a:rPr lang="en-GB" sz="2800" dirty="0">
                <a:solidFill>
                  <a:srgbClr val="C00000"/>
                </a:solidFill>
              </a:rPr>
              <a:t/>
            </a:r>
            <a:br>
              <a:rPr lang="en-GB" sz="2800" dirty="0">
                <a:solidFill>
                  <a:srgbClr val="C00000"/>
                </a:solidFill>
              </a:rPr>
            </a:br>
            <a:endParaRPr lang="en-US" sz="2800" dirty="0">
              <a:solidFill>
                <a:srgbClr val="C00000"/>
              </a:solidFill>
            </a:endParaRPr>
          </a:p>
        </p:txBody>
      </p:sp>
      <p:sp>
        <p:nvSpPr>
          <p:cNvPr id="3" name="Subtitle 2"/>
          <p:cNvSpPr>
            <a:spLocks noGrp="1"/>
          </p:cNvSpPr>
          <p:nvPr>
            <p:ph type="body" idx="1"/>
          </p:nvPr>
        </p:nvSpPr>
        <p:spPr>
          <a:xfrm>
            <a:off x="354013" y="3641725"/>
            <a:ext cx="8147050" cy="2098675"/>
          </a:xfrm>
        </p:spPr>
        <p:txBody>
          <a:bodyPr rtlCol="0">
            <a:normAutofit/>
          </a:bodyPr>
          <a:lstStyle/>
          <a:p>
            <a:pPr fontAlgn="auto">
              <a:spcAft>
                <a:spcPts val="0"/>
              </a:spcAft>
              <a:buFont typeface="Arial"/>
              <a:buNone/>
              <a:defRPr/>
            </a:pPr>
            <a:endParaRPr lang="en-US" dirty="0" smtClean="0"/>
          </a:p>
          <a:p>
            <a:pPr fontAlgn="auto">
              <a:spcAft>
                <a:spcPts val="0"/>
              </a:spcAft>
              <a:buFont typeface="Arial"/>
              <a:buNone/>
              <a:defRPr/>
            </a:pPr>
            <a:r>
              <a:rPr lang="en-US" dirty="0">
                <a:solidFill>
                  <a:schemeClr val="tx1">
                    <a:lumMod val="75000"/>
                    <a:lumOff val="25000"/>
                  </a:schemeClr>
                </a:solidFill>
              </a:rPr>
              <a:t>Ipsos </a:t>
            </a:r>
            <a:r>
              <a:rPr lang="en-US" dirty="0" smtClean="0">
                <a:solidFill>
                  <a:schemeClr val="tx1">
                    <a:lumMod val="75000"/>
                    <a:lumOff val="25000"/>
                  </a:schemeClr>
                </a:solidFill>
              </a:rPr>
              <a:t>MRBI collected and </a:t>
            </a:r>
            <a:r>
              <a:rPr lang="en-US" dirty="0" err="1" smtClean="0">
                <a:solidFill>
                  <a:schemeClr val="tx1">
                    <a:lumMod val="75000"/>
                    <a:lumOff val="25000"/>
                  </a:schemeClr>
                </a:solidFill>
              </a:rPr>
              <a:t>analysed</a:t>
            </a:r>
            <a:r>
              <a:rPr lang="en-US" dirty="0">
                <a:solidFill>
                  <a:schemeClr val="tx1">
                    <a:lumMod val="75000"/>
                    <a:lumOff val="25000"/>
                  </a:schemeClr>
                </a:solidFill>
              </a:rPr>
              <a:t> </a:t>
            </a:r>
            <a:r>
              <a:rPr lang="en-US" dirty="0" smtClean="0">
                <a:solidFill>
                  <a:schemeClr val="tx1">
                    <a:lumMod val="75000"/>
                    <a:lumOff val="25000"/>
                  </a:schemeClr>
                </a:solidFill>
              </a:rPr>
              <a:t>the survey  data</a:t>
            </a:r>
          </a:p>
          <a:p>
            <a:pPr fontAlgn="auto">
              <a:spcAft>
                <a:spcPts val="0"/>
              </a:spcAft>
              <a:buFont typeface="Arial"/>
              <a:buNone/>
              <a:defRPr/>
            </a:pPr>
            <a:r>
              <a:rPr lang="en-US" dirty="0" smtClean="0">
                <a:solidFill>
                  <a:schemeClr val="tx1">
                    <a:lumMod val="75000"/>
                    <a:lumOff val="25000"/>
                  </a:schemeClr>
                </a:solidFill>
              </a:rPr>
              <a:t>HRB assisted with questionnaire design, requested gender and age analysis, and helped interpret survey findings</a:t>
            </a:r>
            <a:endParaRPr lang="en-US" dirty="0">
              <a:solidFill>
                <a:schemeClr val="tx1">
                  <a:lumMod val="75000"/>
                  <a:lumOff val="25000"/>
                </a:schemeClr>
              </a:solidFill>
            </a:endParaRPr>
          </a:p>
          <a:p>
            <a:pPr fontAlgn="auto">
              <a:spcAft>
                <a:spcPts val="0"/>
              </a:spcAft>
              <a:buFont typeface="Arial"/>
              <a:buNone/>
              <a:defRPr/>
            </a:pPr>
            <a:endParaRPr lang="en-US" sz="2200" dirty="0" smtClean="0">
              <a:solidFill>
                <a:schemeClr val="tx1">
                  <a:lumMod val="75000"/>
                  <a:lumOff val="25000"/>
                </a:schemeClr>
              </a:solidFill>
            </a:endParaRPr>
          </a:p>
          <a:p>
            <a:pPr fontAlgn="auto">
              <a:spcAft>
                <a:spcPts val="0"/>
              </a:spcAft>
              <a:buFont typeface="Arial"/>
              <a:buNone/>
              <a:defRPr/>
            </a:pPr>
            <a:endParaRPr lang="en-US" sz="2200" dirty="0"/>
          </a:p>
        </p:txBody>
      </p:sp>
      <p:pic>
        <p:nvPicPr>
          <p:cNvPr id="27651" name="Picture 2"/>
          <p:cNvPicPr>
            <a:picLocks noChangeAspect="1" noChangeArrowheads="1"/>
          </p:cNvPicPr>
          <p:nvPr/>
        </p:nvPicPr>
        <p:blipFill>
          <a:blip r:embed="rId3"/>
          <a:srcRect/>
          <a:stretch>
            <a:fillRect/>
          </a:stretch>
        </p:blipFill>
        <p:spPr bwMode="auto">
          <a:xfrm>
            <a:off x="6889750" y="134938"/>
            <a:ext cx="2108200" cy="2998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bwMode="auto">
          <a:xfrm>
            <a:off x="457200" y="274638"/>
            <a:ext cx="6810375" cy="1143000"/>
          </a:xfrm>
        </p:spPr>
        <p:txBody>
          <a:bodyPr wrap="square" numCol="1" anchorCtr="0" compatLnSpc="1">
            <a:prstTxWarp prst="textNoShape">
              <a:avLst/>
            </a:prstTxWarp>
          </a:bodyPr>
          <a:lstStyle/>
          <a:p>
            <a:r>
              <a:rPr lang="en-IE" smtClean="0">
                <a:solidFill>
                  <a:srgbClr val="C80000"/>
                </a:solidFill>
                <a:ea typeface="HelveticaNeueLT Pro 55 Roman"/>
              </a:rPr>
              <a:t>Objective</a:t>
            </a:r>
          </a:p>
        </p:txBody>
      </p:sp>
      <p:sp>
        <p:nvSpPr>
          <p:cNvPr id="29698" name="Content Placeholder 2"/>
          <p:cNvSpPr>
            <a:spLocks noGrp="1"/>
          </p:cNvSpPr>
          <p:nvPr>
            <p:ph sz="half" idx="1"/>
          </p:nvPr>
        </p:nvSpPr>
        <p:spPr>
          <a:xfrm>
            <a:off x="457200" y="3224213"/>
            <a:ext cx="8147050" cy="1965325"/>
          </a:xfrm>
        </p:spPr>
        <p:txBody>
          <a:bodyPr/>
          <a:lstStyle/>
          <a:p>
            <a:r>
              <a:rPr lang="en-GB" smtClean="0"/>
              <a:t>The Health Research Board commissioned Ipsos MRBI </a:t>
            </a:r>
          </a:p>
          <a:p>
            <a:pPr lvl="1"/>
            <a:r>
              <a:rPr lang="en-GB" smtClean="0">
                <a:solidFill>
                  <a:srgbClr val="C00000"/>
                </a:solidFill>
              </a:rPr>
              <a:t>to measure adults’ knowledge of, attitudes &amp; behaviours towards alcohol</a:t>
            </a:r>
            <a:endParaRPr lang="en-IE" smtClean="0">
              <a:solidFill>
                <a:srgbClr val="C00000"/>
              </a:solidFill>
            </a:endParaRPr>
          </a:p>
        </p:txBody>
      </p:sp>
      <p:pic>
        <p:nvPicPr>
          <p:cNvPr id="29699" name="Picture 2"/>
          <p:cNvPicPr>
            <a:picLocks noChangeAspect="1" noChangeArrowheads="1"/>
          </p:cNvPicPr>
          <p:nvPr/>
        </p:nvPicPr>
        <p:blipFill>
          <a:blip r:embed="rId3"/>
          <a:srcRect/>
          <a:stretch>
            <a:fillRect/>
          </a:stretch>
        </p:blipFill>
        <p:spPr bwMode="auto">
          <a:xfrm>
            <a:off x="7324725" y="274638"/>
            <a:ext cx="1279525" cy="1820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bwMode="auto">
          <a:xfrm>
            <a:off x="457200" y="274638"/>
            <a:ext cx="6810375" cy="1143000"/>
          </a:xfrm>
        </p:spPr>
        <p:txBody>
          <a:bodyPr wrap="square" numCol="1" anchorCtr="0" compatLnSpc="1">
            <a:prstTxWarp prst="textNoShape">
              <a:avLst/>
            </a:prstTxWarp>
          </a:bodyPr>
          <a:lstStyle/>
          <a:p>
            <a:r>
              <a:rPr lang="en-IE" smtClean="0">
                <a:solidFill>
                  <a:srgbClr val="C00000"/>
                </a:solidFill>
                <a:ea typeface="HelveticaNeueLT Pro 55 Roman"/>
              </a:rPr>
              <a:t>Method</a:t>
            </a:r>
          </a:p>
        </p:txBody>
      </p:sp>
      <p:sp>
        <p:nvSpPr>
          <p:cNvPr id="3" name="Content Placeholder 2"/>
          <p:cNvSpPr>
            <a:spLocks noGrp="1"/>
          </p:cNvSpPr>
          <p:nvPr>
            <p:ph sz="half" idx="1"/>
          </p:nvPr>
        </p:nvSpPr>
        <p:spPr>
          <a:xfrm>
            <a:off x="457200" y="1600200"/>
            <a:ext cx="8147050" cy="4991100"/>
          </a:xfrm>
        </p:spPr>
        <p:txBody>
          <a:bodyPr rtlCol="0">
            <a:noAutofit/>
          </a:bodyPr>
          <a:lstStyle/>
          <a:p>
            <a:pPr marL="0" indent="0" fontAlgn="auto">
              <a:spcAft>
                <a:spcPts val="0"/>
              </a:spcAft>
              <a:buFont typeface="Arial"/>
              <a:buNone/>
              <a:defRPr/>
            </a:pPr>
            <a:endParaRPr lang="en-GB" sz="2400" dirty="0" smtClean="0"/>
          </a:p>
          <a:p>
            <a:pPr fontAlgn="auto">
              <a:spcAft>
                <a:spcPts val="0"/>
              </a:spcAft>
              <a:buFont typeface="Arial"/>
              <a:buChar char="•"/>
              <a:defRPr/>
            </a:pPr>
            <a:r>
              <a:rPr lang="en-GB" sz="2400" dirty="0" smtClean="0"/>
              <a:t>Questionnaire</a:t>
            </a:r>
          </a:p>
          <a:p>
            <a:pPr fontAlgn="auto">
              <a:spcAft>
                <a:spcPts val="0"/>
              </a:spcAft>
              <a:buFont typeface="Arial"/>
              <a:buChar char="•"/>
              <a:defRPr/>
            </a:pPr>
            <a:endParaRPr lang="en-GB" sz="2400" dirty="0" smtClean="0"/>
          </a:p>
          <a:p>
            <a:pPr fontAlgn="auto">
              <a:spcAft>
                <a:spcPts val="0"/>
              </a:spcAft>
              <a:buFont typeface="Arial"/>
              <a:buChar char="•"/>
              <a:defRPr/>
            </a:pPr>
            <a:r>
              <a:rPr lang="en-GB" sz="2400" dirty="0" smtClean="0"/>
              <a:t>National </a:t>
            </a:r>
            <a:r>
              <a:rPr lang="en-GB" sz="2400" dirty="0"/>
              <a:t>quota sample </a:t>
            </a:r>
            <a:r>
              <a:rPr lang="en-GB" sz="2400" dirty="0" smtClean="0"/>
              <a:t>survey of </a:t>
            </a:r>
            <a:r>
              <a:rPr lang="en-GB" sz="2400" dirty="0"/>
              <a:t>1,020 </a:t>
            </a:r>
            <a:r>
              <a:rPr lang="en-GB" sz="2400" dirty="0" smtClean="0"/>
              <a:t>adults </a:t>
            </a:r>
            <a:r>
              <a:rPr lang="en-GB" sz="2400" dirty="0"/>
              <a:t>aged 18 years and </a:t>
            </a:r>
            <a:r>
              <a:rPr lang="en-GB" sz="2400" dirty="0" smtClean="0"/>
              <a:t>over</a:t>
            </a:r>
          </a:p>
          <a:p>
            <a:pPr fontAlgn="auto">
              <a:spcAft>
                <a:spcPts val="0"/>
              </a:spcAft>
              <a:buFont typeface="Arial"/>
              <a:buChar char="•"/>
              <a:defRPr/>
            </a:pPr>
            <a:endParaRPr lang="en-GB" sz="2400" dirty="0"/>
          </a:p>
          <a:p>
            <a:pPr fontAlgn="auto">
              <a:spcAft>
                <a:spcPts val="0"/>
              </a:spcAft>
              <a:buFont typeface="Arial"/>
              <a:buChar char="•"/>
              <a:defRPr/>
            </a:pPr>
            <a:r>
              <a:rPr lang="en-GB" sz="2400" dirty="0" smtClean="0"/>
              <a:t>Interviews </a:t>
            </a:r>
            <a:r>
              <a:rPr lang="en-GB" sz="2400" dirty="0"/>
              <a:t>were conducted using a face-to-face approach, at home addresses between 16th and 25th </a:t>
            </a:r>
            <a:r>
              <a:rPr lang="en-GB" sz="2400" dirty="0" smtClean="0"/>
              <a:t>May</a:t>
            </a:r>
            <a:endParaRPr lang="en-GB" sz="2400" dirty="0"/>
          </a:p>
          <a:p>
            <a:pPr fontAlgn="auto">
              <a:spcAft>
                <a:spcPts val="0"/>
              </a:spcAft>
              <a:buFont typeface="Arial"/>
              <a:buChar char="•"/>
              <a:defRPr/>
            </a:pPr>
            <a:endParaRPr lang="en-GB" sz="2400" dirty="0" smtClean="0"/>
          </a:p>
          <a:p>
            <a:pPr fontAlgn="auto">
              <a:spcAft>
                <a:spcPts val="0"/>
              </a:spcAft>
              <a:buFont typeface="Arial"/>
              <a:buChar char="•"/>
              <a:defRPr/>
            </a:pPr>
            <a:r>
              <a:rPr lang="en-GB" sz="2400" dirty="0" smtClean="0"/>
              <a:t>Each interview took 15 </a:t>
            </a:r>
            <a:r>
              <a:rPr lang="en-GB" sz="2400" dirty="0"/>
              <a:t>minutes to complete</a:t>
            </a:r>
            <a:endParaRPr lang="en-IE"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bwMode="auto">
          <a:xfrm>
            <a:off x="457200" y="155575"/>
            <a:ext cx="8147050" cy="1143000"/>
          </a:xfrm>
        </p:spPr>
        <p:txBody>
          <a:bodyPr wrap="square" numCol="1" anchorCtr="0" compatLnSpc="1">
            <a:prstTxWarp prst="textNoShape">
              <a:avLst/>
            </a:prstTxWarp>
          </a:bodyPr>
          <a:lstStyle/>
          <a:p>
            <a:r>
              <a:rPr lang="en-IE" sz="2800" smtClean="0">
                <a:solidFill>
                  <a:srgbClr val="C00000"/>
                </a:solidFill>
                <a:ea typeface="HelveticaNeueLT Pro 55 Roman"/>
              </a:rPr>
              <a:t>Comparison of sample, unweighted and   weighted, with census</a:t>
            </a:r>
          </a:p>
        </p:txBody>
      </p:sp>
      <p:graphicFrame>
        <p:nvGraphicFramePr>
          <p:cNvPr id="6" name="Chart 5"/>
          <p:cNvGraphicFramePr>
            <a:graphicFrameLocks/>
          </p:cNvGraphicFramePr>
          <p:nvPr/>
        </p:nvGraphicFramePr>
        <p:xfrm>
          <a:off x="457200" y="1543050"/>
          <a:ext cx="8324850" cy="46101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a:off x="3448050" y="1676400"/>
            <a:ext cx="57150" cy="358140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613" y="2827338"/>
            <a:ext cx="7513637" cy="3432175"/>
          </a:xfrm>
        </p:spPr>
        <p:txBody>
          <a:bodyPr>
            <a:normAutofit fontScale="90000"/>
          </a:bodyPr>
          <a:lstStyle/>
          <a:p>
            <a:pPr fontAlgn="auto">
              <a:spcAft>
                <a:spcPts val="0"/>
              </a:spcAft>
              <a:defRPr/>
            </a:pPr>
            <a:r>
              <a:rPr lang="en-IE" sz="2400" dirty="0">
                <a:solidFill>
                  <a:schemeClr val="tx1"/>
                </a:solidFill>
              </a:rPr>
              <a:t>C</a:t>
            </a:r>
            <a:r>
              <a:rPr lang="en-IE" sz="2400" dirty="0" smtClean="0">
                <a:solidFill>
                  <a:schemeClr val="tx1"/>
                </a:solidFill>
              </a:rPr>
              <a:t>onsumption</a:t>
            </a:r>
            <a:br>
              <a:rPr lang="en-IE" sz="2400" dirty="0" smtClean="0">
                <a:solidFill>
                  <a:schemeClr val="tx1"/>
                </a:solidFill>
              </a:rPr>
            </a:br>
            <a:r>
              <a:rPr lang="en-IE" sz="2400" dirty="0">
                <a:solidFill>
                  <a:schemeClr val="tx1"/>
                </a:solidFill>
              </a:rPr>
              <a:t>Measures of </a:t>
            </a:r>
            <a:r>
              <a:rPr lang="en-IE" sz="2400" dirty="0" smtClean="0">
                <a:solidFill>
                  <a:schemeClr val="tx1"/>
                </a:solidFill>
              </a:rPr>
              <a:t>consumption</a:t>
            </a:r>
            <a:br>
              <a:rPr lang="en-IE" sz="2400" dirty="0" smtClean="0">
                <a:solidFill>
                  <a:schemeClr val="tx1"/>
                </a:solidFill>
              </a:rPr>
            </a:br>
            <a:r>
              <a:rPr lang="en-IE" sz="2400" dirty="0" smtClean="0">
                <a:solidFill>
                  <a:schemeClr val="tx1"/>
                </a:solidFill>
              </a:rPr>
              <a:t>Government intervention</a:t>
            </a:r>
            <a:r>
              <a:rPr lang="en-IE" sz="2400" dirty="0">
                <a:solidFill>
                  <a:schemeClr val="tx1"/>
                </a:solidFill>
              </a:rPr>
              <a:t/>
            </a:r>
            <a:br>
              <a:rPr lang="en-IE" sz="2400" dirty="0">
                <a:solidFill>
                  <a:schemeClr val="tx1"/>
                </a:solidFill>
              </a:rPr>
            </a:br>
            <a:r>
              <a:rPr lang="en-IE" sz="2400" dirty="0" smtClean="0">
                <a:solidFill>
                  <a:schemeClr val="tx1"/>
                </a:solidFill>
              </a:rPr>
              <a:t>Pricing</a:t>
            </a:r>
            <a:br>
              <a:rPr lang="en-IE" sz="2400" dirty="0" smtClean="0">
                <a:solidFill>
                  <a:schemeClr val="tx1"/>
                </a:solidFill>
              </a:rPr>
            </a:br>
            <a:r>
              <a:rPr lang="en-IE" sz="2400" dirty="0" smtClean="0">
                <a:solidFill>
                  <a:schemeClr val="tx1"/>
                </a:solidFill>
              </a:rPr>
              <a:t>Advertising</a:t>
            </a:r>
            <a:br>
              <a:rPr lang="en-IE" sz="2400" dirty="0" smtClean="0">
                <a:solidFill>
                  <a:schemeClr val="tx1"/>
                </a:solidFill>
              </a:rPr>
            </a:br>
            <a:r>
              <a:rPr lang="en-IE" sz="2400" dirty="0" smtClean="0">
                <a:solidFill>
                  <a:schemeClr val="tx1"/>
                </a:solidFill>
              </a:rPr>
              <a:t>Sponsorship</a:t>
            </a:r>
            <a:br>
              <a:rPr lang="en-IE" sz="2400" dirty="0" smtClean="0">
                <a:solidFill>
                  <a:schemeClr val="tx1"/>
                </a:solidFill>
              </a:rPr>
            </a:br>
            <a:r>
              <a:rPr lang="en-IE" sz="2400" dirty="0">
                <a:solidFill>
                  <a:schemeClr val="tx1"/>
                </a:solidFill>
              </a:rPr>
              <a:t>D</a:t>
            </a:r>
            <a:r>
              <a:rPr lang="en-IE" sz="2400" dirty="0" smtClean="0">
                <a:solidFill>
                  <a:schemeClr val="tx1"/>
                </a:solidFill>
              </a:rPr>
              <a:t>riving</a:t>
            </a:r>
            <a:br>
              <a:rPr lang="en-IE" sz="2400" dirty="0" smtClean="0">
                <a:solidFill>
                  <a:schemeClr val="tx1"/>
                </a:solidFill>
              </a:rPr>
            </a:br>
            <a:r>
              <a:rPr lang="en-IE" sz="2400" dirty="0" smtClean="0">
                <a:solidFill>
                  <a:schemeClr val="tx1"/>
                </a:solidFill>
              </a:rPr>
              <a:t>Information </a:t>
            </a:r>
            <a:r>
              <a:rPr lang="en-IE" sz="2400" dirty="0">
                <a:solidFill>
                  <a:schemeClr val="tx1"/>
                </a:solidFill>
              </a:rPr>
              <a:t>labels on </a:t>
            </a:r>
            <a:r>
              <a:rPr lang="en-IE" sz="2400" dirty="0" smtClean="0">
                <a:solidFill>
                  <a:schemeClr val="tx1"/>
                </a:solidFill>
              </a:rPr>
              <a:t>products</a:t>
            </a:r>
            <a:br>
              <a:rPr lang="en-IE" sz="2400" dirty="0" smtClean="0">
                <a:solidFill>
                  <a:schemeClr val="tx1"/>
                </a:solidFill>
              </a:rPr>
            </a:br>
            <a:r>
              <a:rPr lang="en-IE" sz="2400" dirty="0" smtClean="0">
                <a:solidFill>
                  <a:schemeClr val="tx1"/>
                </a:solidFill>
              </a:rPr>
              <a:t>Paying </a:t>
            </a:r>
            <a:r>
              <a:rPr lang="en-IE" sz="2400" dirty="0">
                <a:solidFill>
                  <a:schemeClr val="tx1"/>
                </a:solidFill>
              </a:rPr>
              <a:t>for the consequences of consumption</a:t>
            </a:r>
            <a:br>
              <a:rPr lang="en-IE" sz="2400" dirty="0">
                <a:solidFill>
                  <a:schemeClr val="tx1"/>
                </a:solidFill>
              </a:rPr>
            </a:br>
            <a:r>
              <a:rPr lang="en-IE" sz="2400" dirty="0" smtClean="0">
                <a:solidFill>
                  <a:schemeClr val="tx1"/>
                </a:solidFill>
              </a:rPr>
              <a:t/>
            </a:r>
            <a:br>
              <a:rPr lang="en-IE" sz="2400" dirty="0" smtClean="0">
                <a:solidFill>
                  <a:schemeClr val="tx1"/>
                </a:solidFill>
              </a:rPr>
            </a:br>
            <a:r>
              <a:rPr lang="en-IE" sz="2400" dirty="0" smtClean="0">
                <a:solidFill>
                  <a:schemeClr val="tx1"/>
                </a:solidFill>
              </a:rPr>
              <a:t>Available at </a:t>
            </a:r>
            <a:r>
              <a:rPr lang="en-IE" sz="2400" dirty="0" smtClean="0">
                <a:solidFill>
                  <a:srgbClr val="C80000"/>
                </a:solidFill>
              </a:rPr>
              <a:t>http</a:t>
            </a:r>
            <a:r>
              <a:rPr lang="en-IE" sz="2400" dirty="0">
                <a:solidFill>
                  <a:srgbClr val="C80000"/>
                </a:solidFill>
              </a:rPr>
              <a:t>://www.drugsandalcohol.ie/18022</a:t>
            </a:r>
            <a:r>
              <a:rPr lang="en-IE" sz="2400" dirty="0" smtClean="0">
                <a:solidFill>
                  <a:srgbClr val="C80000"/>
                </a:solidFill>
              </a:rPr>
              <a:t>/</a:t>
            </a:r>
            <a:br>
              <a:rPr lang="en-IE" sz="2400" dirty="0" smtClean="0">
                <a:solidFill>
                  <a:srgbClr val="C80000"/>
                </a:solidFill>
              </a:rPr>
            </a:br>
            <a:r>
              <a:rPr lang="en-IE" sz="2400" dirty="0" smtClean="0">
                <a:solidFill>
                  <a:schemeClr val="tx1"/>
                </a:solidFill>
              </a:rPr>
              <a:t/>
            </a:r>
            <a:br>
              <a:rPr lang="en-IE" sz="2400" dirty="0" smtClean="0">
                <a:solidFill>
                  <a:schemeClr val="tx1"/>
                </a:solidFill>
              </a:rPr>
            </a:br>
            <a:r>
              <a:rPr lang="en-IE" sz="2400" dirty="0">
                <a:solidFill>
                  <a:schemeClr val="tx1"/>
                </a:solidFill>
              </a:rPr>
              <a:t/>
            </a:r>
            <a:br>
              <a:rPr lang="en-IE" sz="2400" dirty="0">
                <a:solidFill>
                  <a:schemeClr val="tx1"/>
                </a:solidFill>
              </a:rPr>
            </a:br>
            <a:r>
              <a:rPr lang="en-IE" sz="2400" dirty="0" smtClean="0">
                <a:solidFill>
                  <a:schemeClr val="tx1"/>
                </a:solidFill>
              </a:rPr>
              <a:t/>
            </a:r>
            <a:br>
              <a:rPr lang="en-IE" sz="2400" dirty="0" smtClean="0">
                <a:solidFill>
                  <a:schemeClr val="tx1"/>
                </a:solidFill>
              </a:rPr>
            </a:br>
            <a:r>
              <a:rPr lang="en-IE" sz="2400" dirty="0" smtClean="0">
                <a:solidFill>
                  <a:schemeClr val="bg1">
                    <a:lumMod val="50000"/>
                  </a:schemeClr>
                </a:solidFill>
              </a:rPr>
              <a:t/>
            </a:r>
            <a:br>
              <a:rPr lang="en-IE" sz="2400" dirty="0" smtClean="0">
                <a:solidFill>
                  <a:schemeClr val="bg1">
                    <a:lumMod val="50000"/>
                  </a:schemeClr>
                </a:solidFill>
              </a:rPr>
            </a:br>
            <a:r>
              <a:rPr lang="en-IE" sz="2400" dirty="0" smtClean="0">
                <a:solidFill>
                  <a:schemeClr val="bg1">
                    <a:lumMod val="50000"/>
                  </a:schemeClr>
                </a:solidFill>
              </a:rPr>
              <a:t/>
            </a:r>
            <a:br>
              <a:rPr lang="en-IE" sz="2400" dirty="0" smtClean="0">
                <a:solidFill>
                  <a:schemeClr val="bg1">
                    <a:lumMod val="50000"/>
                  </a:schemeClr>
                </a:solidFill>
              </a:rPr>
            </a:br>
            <a:endParaRPr lang="en-IE" sz="2400" dirty="0">
              <a:solidFill>
                <a:schemeClr val="bg1">
                  <a:lumMod val="50000"/>
                </a:schemeClr>
              </a:solidFill>
            </a:endParaRPr>
          </a:p>
        </p:txBody>
      </p:sp>
      <p:sp>
        <p:nvSpPr>
          <p:cNvPr id="35842" name="Text Placeholder 3"/>
          <p:cNvSpPr>
            <a:spLocks noGrp="1"/>
          </p:cNvSpPr>
          <p:nvPr>
            <p:ph type="body" idx="1"/>
          </p:nvPr>
        </p:nvSpPr>
        <p:spPr>
          <a:xfrm>
            <a:off x="457200" y="1525588"/>
            <a:ext cx="8147050" cy="1500187"/>
          </a:xfrm>
        </p:spPr>
        <p:txBody>
          <a:bodyPr/>
          <a:lstStyle/>
          <a:p>
            <a:r>
              <a:rPr lang="en-IE" sz="4000" smtClean="0">
                <a:solidFill>
                  <a:srgbClr val="C00000"/>
                </a:solidFill>
              </a:rPr>
              <a:t>Findings</a:t>
            </a:r>
          </a:p>
          <a:p>
            <a:r>
              <a:rPr lang="en-IE" sz="2800" smtClean="0">
                <a:solidFill>
                  <a:schemeClr val="tx1"/>
                </a:solidFill>
              </a:rPr>
              <a:t>Presented in nine alcohol-related themes</a:t>
            </a:r>
            <a:r>
              <a:rPr lang="en-IE" sz="4000" smtClean="0">
                <a:solidFill>
                  <a:schemeClr val="tx1"/>
                </a:solidFill>
              </a:rPr>
              <a:t>:</a:t>
            </a:r>
          </a:p>
          <a:p>
            <a:endParaRPr lang="en-IE" smtClean="0">
              <a:solidFill>
                <a:schemeClr val="tx1"/>
              </a:solidFill>
            </a:endParaRPr>
          </a:p>
        </p:txBody>
      </p:sp>
      <p:pic>
        <p:nvPicPr>
          <p:cNvPr id="35843" name="Picture 2"/>
          <p:cNvPicPr>
            <a:picLocks noChangeAspect="1" noChangeArrowheads="1"/>
          </p:cNvPicPr>
          <p:nvPr/>
        </p:nvPicPr>
        <p:blipFill>
          <a:blip r:embed="rId3"/>
          <a:srcRect/>
          <a:stretch>
            <a:fillRect/>
          </a:stretch>
        </p:blipFill>
        <p:spPr bwMode="auto">
          <a:xfrm>
            <a:off x="7059613" y="134938"/>
            <a:ext cx="1938337" cy="2757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bwMode="auto">
          <a:xfrm>
            <a:off x="457200" y="274638"/>
            <a:ext cx="6810375" cy="1143000"/>
          </a:xfrm>
        </p:spPr>
        <p:txBody>
          <a:bodyPr wrap="square" numCol="1" anchorCtr="0" compatLnSpc="1">
            <a:prstTxWarp prst="textNoShape">
              <a:avLst/>
            </a:prstTxWarp>
          </a:bodyPr>
          <a:lstStyle/>
          <a:p>
            <a:r>
              <a:rPr lang="en-IE" sz="3200" smtClean="0">
                <a:solidFill>
                  <a:srgbClr val="C00000"/>
                </a:solidFill>
                <a:ea typeface="HelveticaNeueLT Pro 55 Roman"/>
              </a:rPr>
              <a:t>Alcohol consumption</a:t>
            </a:r>
          </a:p>
        </p:txBody>
      </p:sp>
      <p:sp>
        <p:nvSpPr>
          <p:cNvPr id="37890" name="Content Placeholder 2"/>
          <p:cNvSpPr>
            <a:spLocks noGrp="1"/>
          </p:cNvSpPr>
          <p:nvPr>
            <p:ph sz="half" idx="1"/>
          </p:nvPr>
        </p:nvSpPr>
        <p:spPr>
          <a:xfrm>
            <a:off x="457200" y="1417638"/>
            <a:ext cx="8147050" cy="4754562"/>
          </a:xfrm>
        </p:spPr>
        <p:txBody>
          <a:bodyPr/>
          <a:lstStyle/>
          <a:p>
            <a:r>
              <a:rPr lang="en-IE" sz="2400" smtClean="0"/>
              <a:t>Strong belief </a:t>
            </a:r>
            <a:r>
              <a:rPr lang="en-IE" sz="2400" smtClean="0">
                <a:solidFill>
                  <a:srgbClr val="C00000"/>
                </a:solidFill>
              </a:rPr>
              <a:t>(85%) </a:t>
            </a:r>
            <a:r>
              <a:rPr lang="en-IE" sz="2400" smtClean="0"/>
              <a:t>that the current level of alcohol consumption in Ireland is too high </a:t>
            </a:r>
          </a:p>
          <a:p>
            <a:endParaRPr lang="en-IE" sz="1200" smtClean="0"/>
          </a:p>
          <a:p>
            <a:r>
              <a:rPr lang="en-IE" sz="2400" smtClean="0"/>
              <a:t>General perception </a:t>
            </a:r>
            <a:r>
              <a:rPr lang="en-IE" sz="2400" smtClean="0">
                <a:solidFill>
                  <a:srgbClr val="C00000"/>
                </a:solidFill>
              </a:rPr>
              <a:t>(73%) </a:t>
            </a:r>
            <a:r>
              <a:rPr lang="en-IE" sz="2400" smtClean="0"/>
              <a:t>that Irish society tolerates high-levels of alcohol consumption </a:t>
            </a:r>
          </a:p>
          <a:p>
            <a:endParaRPr lang="en-IE" sz="1200" smtClean="0"/>
          </a:p>
          <a:p>
            <a:r>
              <a:rPr lang="en-IE" sz="2400" smtClean="0"/>
              <a:t>Considerable majority </a:t>
            </a:r>
            <a:r>
              <a:rPr lang="en-IE" sz="2400" smtClean="0">
                <a:solidFill>
                  <a:srgbClr val="C00000"/>
                </a:solidFill>
              </a:rPr>
              <a:t>(72%)</a:t>
            </a:r>
            <a:r>
              <a:rPr lang="en-IE" sz="2400" smtClean="0">
                <a:solidFill>
                  <a:srgbClr val="820000"/>
                </a:solidFill>
              </a:rPr>
              <a:t> </a:t>
            </a:r>
            <a:r>
              <a:rPr lang="en-IE" sz="2400" smtClean="0"/>
              <a:t>say they know someone who, in their opinion, drinks too much alcohol</a:t>
            </a:r>
          </a:p>
          <a:p>
            <a:endParaRPr lang="en-IE" sz="1200" smtClean="0"/>
          </a:p>
          <a:p>
            <a:pPr lvl="1"/>
            <a:r>
              <a:rPr lang="en-IE" sz="2000" smtClean="0"/>
              <a:t>Of those who know someone who drinks too much, </a:t>
            </a:r>
            <a:r>
              <a:rPr lang="en-IE" sz="2000" smtClean="0">
                <a:solidFill>
                  <a:srgbClr val="C00000"/>
                </a:solidFill>
              </a:rPr>
              <a:t>42%</a:t>
            </a:r>
            <a:r>
              <a:rPr lang="en-IE" sz="2000" smtClean="0"/>
              <a:t> say that the person is an immediate family member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bwMode="auto">
          <a:xfrm>
            <a:off x="457200" y="2555875"/>
            <a:ext cx="8147050" cy="1143000"/>
          </a:xfrm>
        </p:spPr>
        <p:txBody>
          <a:bodyPr wrap="square" numCol="1" anchorCtr="0" compatLnSpc="1">
            <a:prstTxWarp prst="textNoShape">
              <a:avLst/>
            </a:prstTxWarp>
          </a:bodyPr>
          <a:lstStyle/>
          <a:p>
            <a:r>
              <a:rPr lang="en-IE" sz="3600" smtClean="0">
                <a:solidFill>
                  <a:srgbClr val="C00000"/>
                </a:solidFill>
                <a:ea typeface="HelveticaNeueLT Pro 55 Roman"/>
              </a:rPr>
              <a:t>Measuring person alcohol consumption</a:t>
            </a:r>
            <a:r>
              <a:rPr lang="en-IE" sz="3600" b="1" smtClean="0">
                <a:ea typeface="HelveticaNeueLT Pro 55 Roman"/>
              </a:rPr>
              <a:t/>
            </a:r>
            <a:br>
              <a:rPr lang="en-IE" sz="3600" b="1" smtClean="0">
                <a:ea typeface="HelveticaNeueLT Pro 55 Roman"/>
              </a:rPr>
            </a:br>
            <a:r>
              <a:rPr lang="en-IE" sz="3600" b="1" smtClean="0">
                <a:ea typeface="HelveticaNeueLT Pro 55 Roman"/>
              </a:rPr>
              <a:t/>
            </a:r>
            <a:br>
              <a:rPr lang="en-IE" sz="3600" b="1" smtClean="0">
                <a:ea typeface="HelveticaNeueLT Pro 55 Roman"/>
              </a:rPr>
            </a:br>
            <a:r>
              <a:rPr lang="en-IE" sz="2400" smtClean="0">
                <a:solidFill>
                  <a:schemeClr val="tx1"/>
                </a:solidFill>
                <a:ea typeface="HelveticaNeueLT Pro 55 Roman"/>
              </a:rPr>
              <a:t>a standard drink is 10 grams of alcohol which is equivalent to one half pint of beer, one pub measure of spirits or 100 ml of wine</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Jean Long GPS 2011 Ireland">
  <a:themeElements>
    <a:clrScheme name="HRB Strategy 2">
      <a:dk1>
        <a:srgbClr val="191919"/>
      </a:dk1>
      <a:lt1>
        <a:srgbClr val="FFFFFF"/>
      </a:lt1>
      <a:dk2>
        <a:srgbClr val="AFAEB3"/>
      </a:dk2>
      <a:lt2>
        <a:srgbClr val="FFFFFF"/>
      </a:lt2>
      <a:accent1>
        <a:srgbClr val="850034"/>
      </a:accent1>
      <a:accent2>
        <a:srgbClr val="00A4CD"/>
      </a:accent2>
      <a:accent3>
        <a:srgbClr val="88A300"/>
      </a:accent3>
      <a:accent4>
        <a:srgbClr val="D78C08"/>
      </a:accent4>
      <a:accent5>
        <a:srgbClr val="8A6800"/>
      </a:accent5>
      <a:accent6>
        <a:srgbClr val="00B16D"/>
      </a:accent6>
      <a:hlink>
        <a:srgbClr val="850034"/>
      </a:hlink>
      <a:folHlink>
        <a:srgbClr val="00A4C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Slides">
  <a:themeElements>
    <a:clrScheme name="HRB Strategy 2">
      <a:dk1>
        <a:srgbClr val="191919"/>
      </a:dk1>
      <a:lt1>
        <a:srgbClr val="FFFFFF"/>
      </a:lt1>
      <a:dk2>
        <a:srgbClr val="AFAEB3"/>
      </a:dk2>
      <a:lt2>
        <a:srgbClr val="FFFFFF"/>
      </a:lt2>
      <a:accent1>
        <a:srgbClr val="850034"/>
      </a:accent1>
      <a:accent2>
        <a:srgbClr val="00A4CD"/>
      </a:accent2>
      <a:accent3>
        <a:srgbClr val="88A300"/>
      </a:accent3>
      <a:accent4>
        <a:srgbClr val="D78C08"/>
      </a:accent4>
      <a:accent5>
        <a:srgbClr val="8A6800"/>
      </a:accent5>
      <a:accent6>
        <a:srgbClr val="00B16D"/>
      </a:accent6>
      <a:hlink>
        <a:srgbClr val="850034"/>
      </a:hlink>
      <a:folHlink>
        <a:srgbClr val="00A4C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Jean Long GPS 2011 Ireland">
  <a:themeElements>
    <a:clrScheme name="HRB Strategy 2">
      <a:dk1>
        <a:srgbClr val="191919"/>
      </a:dk1>
      <a:lt1>
        <a:srgbClr val="FFFFFF"/>
      </a:lt1>
      <a:dk2>
        <a:srgbClr val="AFAEB3"/>
      </a:dk2>
      <a:lt2>
        <a:srgbClr val="FFFFFF"/>
      </a:lt2>
      <a:accent1>
        <a:srgbClr val="850034"/>
      </a:accent1>
      <a:accent2>
        <a:srgbClr val="00A4CD"/>
      </a:accent2>
      <a:accent3>
        <a:srgbClr val="88A300"/>
      </a:accent3>
      <a:accent4>
        <a:srgbClr val="D78C08"/>
      </a:accent4>
      <a:accent5>
        <a:srgbClr val="8A6800"/>
      </a:accent5>
      <a:accent6>
        <a:srgbClr val="00B16D"/>
      </a:accent6>
      <a:hlink>
        <a:srgbClr val="850034"/>
      </a:hlink>
      <a:folHlink>
        <a:srgbClr val="00A4C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Jean Long GPS 2011 Ireland</Template>
  <TotalTime>4106</TotalTime>
  <Words>3548</Words>
  <Application>Microsoft Office PowerPoint</Application>
  <PresentationFormat>On-screen Show (4:3)</PresentationFormat>
  <Paragraphs>328</Paragraphs>
  <Slides>24</Slides>
  <Notes>24</Notes>
  <HiddenSlides>0</HiddenSlides>
  <MMClips>0</MMClips>
  <ScaleCrop>false</ScaleCrop>
  <HeadingPairs>
    <vt:vector size="6" baseType="variant">
      <vt:variant>
        <vt:lpstr>Fonts Used</vt:lpstr>
      </vt:variant>
      <vt:variant>
        <vt:i4>10</vt:i4>
      </vt:variant>
      <vt:variant>
        <vt:lpstr>Design Template</vt:lpstr>
      </vt:variant>
      <vt:variant>
        <vt:i4>19</vt:i4>
      </vt:variant>
      <vt:variant>
        <vt:lpstr>Slide Titles</vt:lpstr>
      </vt:variant>
      <vt:variant>
        <vt:i4>24</vt:i4>
      </vt:variant>
    </vt:vector>
  </HeadingPairs>
  <TitlesOfParts>
    <vt:vector size="53" baseType="lpstr">
      <vt:lpstr>Calibri</vt:lpstr>
      <vt:lpstr>Arial</vt:lpstr>
      <vt:lpstr>Helvetica Neue LT Pro 45 Light</vt:lpstr>
      <vt:lpstr>Helvetica Neue LT Pro 55 Roman</vt:lpstr>
      <vt:lpstr>HelveticaNeueLT Pro 55 Roman</vt:lpstr>
      <vt:lpstr>Helvetica</vt:lpstr>
      <vt:lpstr>Wingdings</vt:lpstr>
      <vt:lpstr>Arial Narrow</vt:lpstr>
      <vt:lpstr>Times New Roman</vt:lpstr>
      <vt:lpstr>Arial Black</vt:lpstr>
      <vt:lpstr>Jean Long GPS 2011 Ireland</vt:lpstr>
      <vt:lpstr>Content Slides</vt:lpstr>
      <vt:lpstr>1_Jean Long GPS 2011 Ireland</vt:lpstr>
      <vt:lpstr>Jean Long GPS 2011 Ireland</vt:lpstr>
      <vt:lpstr>Jean Long GPS 2011 Ireland</vt:lpstr>
      <vt:lpstr>Jean Long GPS 2011 Ireland</vt:lpstr>
      <vt:lpstr>Content Slides</vt:lpstr>
      <vt:lpstr>Content Slides</vt:lpstr>
      <vt:lpstr>Content Slides</vt:lpstr>
      <vt:lpstr>Content Slides</vt:lpstr>
      <vt:lpstr>Content Slides</vt:lpstr>
      <vt:lpstr>Content Slides</vt:lpstr>
      <vt:lpstr>Content Slides</vt:lpstr>
      <vt:lpstr>Content Slides</vt:lpstr>
      <vt:lpstr>Content Slides</vt:lpstr>
      <vt:lpstr>Content Slides</vt:lpstr>
      <vt:lpstr>1_Jean Long GPS 2011 Ireland</vt:lpstr>
      <vt:lpstr>1_Jean Long GPS 2011 Ireland</vt:lpstr>
      <vt:lpstr>1_Jean Long GPS 2011 Ireland</vt:lpstr>
      <vt:lpstr>Alcohol trends and public attitudes</vt:lpstr>
      <vt:lpstr>Alcohol consumption among adults aged 18-64  </vt:lpstr>
      <vt:lpstr>Alcohol: the public’s knowledge, attitudes &amp; behaviours </vt:lpstr>
      <vt:lpstr>Objective</vt:lpstr>
      <vt:lpstr>Method</vt:lpstr>
      <vt:lpstr>Comparison of sample, unweighted and   weighted, with census</vt:lpstr>
      <vt:lpstr>Consumption Measures of consumption Government intervention Pricing Advertising Sponsorship Driving Information labels on products Paying for the consequences of consumption  Available at http://www.drugsandalcohol.ie/18022/      </vt:lpstr>
      <vt:lpstr>Alcohol consumption</vt:lpstr>
      <vt:lpstr>Measuring person alcohol consumption  a standard drink is 10 grams of alcohol which is equivalent to one half pint of beer, one pub measure of spirits or 100 ml of wine</vt:lpstr>
      <vt:lpstr>Measuring personal alcohol consumption</vt:lpstr>
      <vt:lpstr>Government intervention</vt:lpstr>
      <vt:lpstr>Alcohol pricing trends</vt:lpstr>
      <vt:lpstr>Alcohol pricing sensitivity</vt:lpstr>
      <vt:lpstr>Alcohol pricing responses</vt:lpstr>
      <vt:lpstr>Alcohol consumption and driving</vt:lpstr>
      <vt:lpstr>Alcohol advertising</vt:lpstr>
      <vt:lpstr>Alcohol industry sponsoring events</vt:lpstr>
      <vt:lpstr>Information labels on alcohol products</vt:lpstr>
      <vt:lpstr>Paying for the health consequences of alcohol consumption</vt:lpstr>
      <vt:lpstr>Paying for the social consequences of alcohol consumption</vt:lpstr>
      <vt:lpstr>Health effects of  alcohol</vt:lpstr>
      <vt:lpstr>Conclusions</vt:lpstr>
      <vt:lpstr>Conclusions</vt:lpstr>
      <vt:lpstr>Conclusions cont.</vt:lpstr>
    </vt:vector>
  </TitlesOfParts>
  <Company>Health Research Board</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 Use in Ireland 2010/11</dc:title>
  <dc:creator>Jean Long</dc:creator>
  <cp:lastModifiedBy>Andy</cp:lastModifiedBy>
  <cp:revision>209</cp:revision>
  <cp:lastPrinted>2012-10-25T10:59:30Z</cp:lastPrinted>
  <dcterms:created xsi:type="dcterms:W3CDTF">2012-06-24T18:09:32Z</dcterms:created>
  <dcterms:modified xsi:type="dcterms:W3CDTF">2012-11-13T22:12:50Z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
    <vt:lpwstr>HRB</vt:lpwstr>
  </property>
  <property fmtid="{D5CDD505-2E9C-101B-9397-08002B2CF9AE}" pid="3" name="ContentTypeId">
    <vt:lpwstr>0x010100B21A58754AACDB4D84869E47D0FCBE42</vt:lpwstr>
  </property>
</Properties>
</file>