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8" r:id="rId30"/>
    <p:sldId id="285" r:id="rId31"/>
    <p:sldId id="287" r:id="rId32"/>
    <p:sldId id="286" r:id="rId33"/>
  </p:sldIdLst>
  <p:sldSz cx="13004800" cy="9753600"/>
  <p:notesSz cx="6858000" cy="9144000"/>
  <p:defaultTextStyle>
    <a:defPPr>
      <a:defRPr lang="en-US"/>
    </a:defPPr>
    <a:lvl1pPr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1pPr>
    <a:lvl2pPr marL="342900" indent="1143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2pPr>
    <a:lvl3pPr marL="685800" indent="2286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3pPr>
    <a:lvl4pPr marL="1028700" indent="3429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4pPr>
    <a:lvl5pPr marL="1371600" indent="4572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5pPr>
    <a:lvl6pPr marL="2286000" algn="l" defTabSz="914400" rtl="0" eaLnBrk="1" latinLnBrk="0" hangingPunct="1">
      <a:defRPr sz="3600" kern="1200">
        <a:solidFill>
          <a:srgbClr val="000000"/>
        </a:solidFill>
        <a:latin typeface="Helvetica Light"/>
        <a:ea typeface="Helvetica Light"/>
        <a:cs typeface="Helvetica Light"/>
        <a:sym typeface="Helvetica Light"/>
      </a:defRPr>
    </a:lvl6pPr>
    <a:lvl7pPr marL="2743200" algn="l" defTabSz="914400" rtl="0" eaLnBrk="1" latinLnBrk="0" hangingPunct="1">
      <a:defRPr sz="3600" kern="1200">
        <a:solidFill>
          <a:srgbClr val="000000"/>
        </a:solidFill>
        <a:latin typeface="Helvetica Light"/>
        <a:ea typeface="Helvetica Light"/>
        <a:cs typeface="Helvetica Light"/>
        <a:sym typeface="Helvetica Light"/>
      </a:defRPr>
    </a:lvl7pPr>
    <a:lvl8pPr marL="3200400" algn="l" defTabSz="914400" rtl="0" eaLnBrk="1" latinLnBrk="0" hangingPunct="1">
      <a:defRPr sz="3600" kern="1200">
        <a:solidFill>
          <a:srgbClr val="000000"/>
        </a:solidFill>
        <a:latin typeface="Helvetica Light"/>
        <a:ea typeface="Helvetica Light"/>
        <a:cs typeface="Helvetica Light"/>
        <a:sym typeface="Helvetica Light"/>
      </a:defRPr>
    </a:lvl8pPr>
    <a:lvl9pPr marL="3657600" algn="l" defTabSz="914400" rtl="0" eaLnBrk="1" latinLnBrk="0" hangingPunct="1">
      <a:defRPr sz="3600" kern="1200">
        <a:solidFill>
          <a:srgbClr val="000000"/>
        </a:solidFill>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008" y="-96"/>
      </p:cViewPr>
      <p:guideLst>
        <p:guide orient="horz" pos="3072"/>
        <p:guide pos="4096"/>
      </p:guideLst>
    </p:cSldViewPr>
  </p:slideViewPr>
  <p:notesTextViewPr>
    <p:cViewPr>
      <p:scale>
        <a:sx n="100" d="100"/>
        <a:sy n="100" d="100"/>
      </p:scale>
      <p:origin x="0" y="0"/>
    </p:cViewPr>
  </p:notesTextViewPr>
  <p:sorterViewPr>
    <p:cViewPr>
      <p:scale>
        <a:sx n="66" d="100"/>
        <a:sy n="66" d="100"/>
      </p:scale>
      <p:origin x="0" y="26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p:cNvSpPr>
          <p:nvPr>
            <p:ph type="sldImg" idx="2"/>
          </p:nvPr>
        </p:nvSpPr>
        <p:spPr bwMode="auto">
          <a:xfrm>
            <a:off x="1143000" y="685800"/>
            <a:ext cx="4572000" cy="3429000"/>
          </a:xfrm>
          <a:prstGeom prst="rect">
            <a:avLst/>
          </a:prstGeom>
          <a:noFill/>
          <a:ln w="12700" cap="rnd">
            <a:noFill/>
            <a:round/>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p:sp>
      <p:sp>
        <p:nvSpPr>
          <p:cNvPr id="15362"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p:sp>
      <p:sp>
        <p:nvSpPr>
          <p:cNvPr id="33794"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p:sp>
      <p:sp>
        <p:nvSpPr>
          <p:cNvPr id="35842"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p:sp>
      <p:sp>
        <p:nvSpPr>
          <p:cNvPr id="37890"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p:sp>
      <p:sp>
        <p:nvSpPr>
          <p:cNvPr id="39938"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p:sp>
      <p:sp>
        <p:nvSpPr>
          <p:cNvPr id="41986"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p:sp>
      <p:sp>
        <p:nvSpPr>
          <p:cNvPr id="44034"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p:sp>
      <p:sp>
        <p:nvSpPr>
          <p:cNvPr id="46082"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p:sp>
      <p:sp>
        <p:nvSpPr>
          <p:cNvPr id="48130"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p:sp>
      <p:sp>
        <p:nvSpPr>
          <p:cNvPr id="50178"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p:sp>
      <p:sp>
        <p:nvSpPr>
          <p:cNvPr id="52226"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p:sp>
      <p:sp>
        <p:nvSpPr>
          <p:cNvPr id="17410"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p:sp>
      <p:sp>
        <p:nvSpPr>
          <p:cNvPr id="54274"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p:sp>
      <p:sp>
        <p:nvSpPr>
          <p:cNvPr id="56322"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p:sp>
      <p:sp>
        <p:nvSpPr>
          <p:cNvPr id="58370"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p:sp>
      <p:sp>
        <p:nvSpPr>
          <p:cNvPr id="60418"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p:sp>
      <p:sp>
        <p:nvSpPr>
          <p:cNvPr id="62466"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p:sp>
      <p:sp>
        <p:nvSpPr>
          <p:cNvPr id="64514"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p:sp>
      <p:sp>
        <p:nvSpPr>
          <p:cNvPr id="66562"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p:sp>
      <p:sp>
        <p:nvSpPr>
          <p:cNvPr id="68610"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p:sp>
      <p:sp>
        <p:nvSpPr>
          <p:cNvPr id="70658"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p:sp>
      <p:sp>
        <p:nvSpPr>
          <p:cNvPr id="72706"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p:sp>
      <p:sp>
        <p:nvSpPr>
          <p:cNvPr id="19458"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p:sp>
      <p:sp>
        <p:nvSpPr>
          <p:cNvPr id="74754"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p:sp>
      <p:sp>
        <p:nvSpPr>
          <p:cNvPr id="76802"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p:sp>
      <p:sp>
        <p:nvSpPr>
          <p:cNvPr id="78850"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p:sp>
      <p:sp>
        <p:nvSpPr>
          <p:cNvPr id="21506"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p:sp>
      <p:sp>
        <p:nvSpPr>
          <p:cNvPr id="23554"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p:sp>
      <p:sp>
        <p:nvSpPr>
          <p:cNvPr id="25602"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p:sp>
      <p:sp>
        <p:nvSpPr>
          <p:cNvPr id="27650"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p:sp>
      <p:sp>
        <p:nvSpPr>
          <p:cNvPr id="29698"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p:sp>
      <p:sp>
        <p:nvSpPr>
          <p:cNvPr id="31746" name="Notes Placeholder 2"/>
          <p:cNvSpPr>
            <a:spLocks noGrp="1"/>
          </p:cNvSpPr>
          <p:nvPr>
            <p:ph type="body" idx="1"/>
          </p:nvPr>
        </p:nvSpPr>
        <p:spPr>
          <a:noFill/>
          <a:ln w="9525"/>
        </p:spPr>
        <p:txBody>
          <a:bodyPr/>
          <a:lstStyle/>
          <a:p>
            <a:pPr eaLnBrk="1"/>
            <a:endParaRPr lang="en-IE"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IE"/>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270000" y="254000"/>
            <a:ext cx="10464800" cy="2438400"/>
          </a:xfrm>
          <a:prstGeom prst="rect">
            <a:avLst/>
          </a:prstGeom>
          <a:noFill/>
          <a:ln w="12700">
            <a:noFill/>
            <a:miter lim="0"/>
            <a:headEnd/>
            <a:tailEnd/>
          </a:ln>
        </p:spPr>
        <p:txBody>
          <a:bodyPr vert="horz" wrap="square" lIns="50800" tIns="50800" rIns="50800" bIns="50800"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1270000" y="2768600"/>
            <a:ext cx="10464800" cy="5715000"/>
          </a:xfrm>
          <a:prstGeom prst="rect">
            <a:avLst/>
          </a:prstGeom>
          <a:noFill/>
          <a:ln w="12700">
            <a:noFill/>
            <a:miter lim="0"/>
            <a:headEnd/>
            <a:tailEnd/>
          </a:ln>
        </p:spPr>
        <p:txBody>
          <a:bodyPr vert="horz" wrap="square" lIns="50800" tIns="50800" rIns="50800" bIns="50800"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974725" y="3028950"/>
            <a:ext cx="11053763" cy="2090738"/>
          </a:xfrm>
        </p:spPr>
        <p:txBody>
          <a:bodyPr lIns="126435" tIns="72248" rIns="126435" bIns="72248"/>
          <a:lstStyle/>
          <a:p>
            <a:pPr defTabSz="1300163" eaLnBrk="1"/>
            <a:r>
              <a:rPr lang="en-US" sz="4800" i="1" smtClean="0">
                <a:latin typeface="Arial" charset="0"/>
                <a:cs typeface="Arial" charset="0"/>
                <a:sym typeface="Arial" charset="0"/>
              </a:rPr>
              <a:t>Evidence Based Policy Works</a:t>
            </a:r>
            <a:br>
              <a:rPr lang="en-US" sz="4800" i="1" smtClean="0">
                <a:latin typeface="Arial" charset="0"/>
                <a:cs typeface="Arial" charset="0"/>
                <a:sym typeface="Arial" charset="0"/>
              </a:rPr>
            </a:br>
            <a:r>
              <a:rPr lang="en-US" sz="4800" i="1" smtClean="0">
                <a:latin typeface="Arial" charset="0"/>
                <a:cs typeface="Arial" charset="0"/>
                <a:sym typeface="Arial" charset="0"/>
              </a:rPr>
              <a:t>It is Worth Fighting For</a:t>
            </a:r>
            <a:br>
              <a:rPr lang="en-US" sz="4800" i="1" smtClean="0">
                <a:latin typeface="Arial" charset="0"/>
                <a:cs typeface="Arial" charset="0"/>
                <a:sym typeface="Arial" charset="0"/>
              </a:rPr>
            </a:br>
            <a:r>
              <a:rPr lang="en-US" sz="4800" smtClean="0">
                <a:latin typeface="Arial" charset="0"/>
                <a:cs typeface="Arial" charset="0"/>
                <a:sym typeface="Arial" charset="0"/>
              </a:rPr>
              <a:t> </a:t>
            </a:r>
            <a:endParaRPr lang="en-US" smtClean="0"/>
          </a:p>
        </p:txBody>
      </p:sp>
      <p:sp>
        <p:nvSpPr>
          <p:cNvPr id="14338" name="Rectangle 2"/>
          <p:cNvSpPr>
            <a:spLocks noGrp="1" noChangeArrowheads="1"/>
          </p:cNvSpPr>
          <p:nvPr>
            <p:ph type="body" idx="1"/>
          </p:nvPr>
        </p:nvSpPr>
        <p:spPr>
          <a:xfrm>
            <a:off x="1949450" y="5526088"/>
            <a:ext cx="9104313" cy="2492375"/>
          </a:xfrm>
        </p:spPr>
        <p:txBody>
          <a:bodyPr lIns="126435" tIns="72248" rIns="126435" bIns="72248" anchor="t"/>
          <a:lstStyle/>
          <a:p>
            <a:pPr marL="0" indent="0" algn="ctr" defTabSz="1300163" eaLnBrk="1">
              <a:lnSpc>
                <a:spcPct val="90000"/>
              </a:lnSpc>
              <a:spcBef>
                <a:spcPts val="700"/>
              </a:spcBef>
              <a:buSzTx/>
              <a:buFontTx/>
              <a:buNone/>
            </a:pPr>
            <a:endParaRPr lang="en-US" sz="2800" b="1" smtClean="0">
              <a:latin typeface="Arial" charset="0"/>
              <a:cs typeface="Arial" charset="0"/>
              <a:sym typeface="Arial" charset="0"/>
            </a:endParaRPr>
          </a:p>
          <a:p>
            <a:pPr marL="0" indent="0" algn="ctr" defTabSz="1300163" eaLnBrk="1">
              <a:lnSpc>
                <a:spcPct val="90000"/>
              </a:lnSpc>
              <a:spcBef>
                <a:spcPts val="700"/>
              </a:spcBef>
              <a:buSzTx/>
              <a:buFontTx/>
              <a:buNone/>
            </a:pPr>
            <a:r>
              <a:rPr lang="en-US" sz="2800" b="1" smtClean="0">
                <a:latin typeface="Arial" charset="0"/>
                <a:cs typeface="Arial" charset="0"/>
                <a:sym typeface="Arial" charset="0"/>
              </a:rPr>
              <a:t>Dr Declan Bedford</a:t>
            </a:r>
          </a:p>
          <a:p>
            <a:pPr marL="0" indent="0" algn="ctr" defTabSz="1300163" eaLnBrk="1">
              <a:lnSpc>
                <a:spcPct val="90000"/>
              </a:lnSpc>
              <a:spcBef>
                <a:spcPts val="700"/>
              </a:spcBef>
              <a:buSzTx/>
              <a:buFontTx/>
              <a:buNone/>
            </a:pPr>
            <a:r>
              <a:rPr lang="en-US" sz="2800" b="1" smtClean="0">
                <a:latin typeface="Arial" charset="0"/>
                <a:cs typeface="Arial" charset="0"/>
                <a:sym typeface="Arial" charset="0"/>
              </a:rPr>
              <a:t>Alcohol Action Ireland Conference </a:t>
            </a:r>
          </a:p>
          <a:p>
            <a:pPr marL="0" indent="0" algn="ctr" defTabSz="1300163" eaLnBrk="1">
              <a:lnSpc>
                <a:spcPct val="90000"/>
              </a:lnSpc>
              <a:spcBef>
                <a:spcPts val="700"/>
              </a:spcBef>
              <a:buSzTx/>
              <a:buFontTx/>
              <a:buNone/>
            </a:pPr>
            <a:r>
              <a:rPr lang="en-US" sz="2800" b="1" smtClean="0">
                <a:latin typeface="Arial" charset="0"/>
                <a:cs typeface="Arial" charset="0"/>
                <a:sym typeface="Arial" charset="0"/>
              </a:rPr>
              <a:t>Royal College of Physicians of Ireland</a:t>
            </a:r>
          </a:p>
          <a:p>
            <a:pPr marL="0" indent="0" algn="ctr" defTabSz="1300163" eaLnBrk="1">
              <a:lnSpc>
                <a:spcPct val="90000"/>
              </a:lnSpc>
              <a:spcBef>
                <a:spcPts val="700"/>
              </a:spcBef>
              <a:buSzTx/>
              <a:buFontTx/>
              <a:buNone/>
            </a:pPr>
            <a:r>
              <a:rPr lang="en-US" sz="2800" b="1" smtClean="0">
                <a:latin typeface="Arial" charset="0"/>
                <a:cs typeface="Arial" charset="0"/>
                <a:sym typeface="Arial" charset="0"/>
              </a:rPr>
              <a:t>1st November 2012</a:t>
            </a:r>
            <a:endParaRPr lang="en-US"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5100" smtClean="0">
                <a:latin typeface="Arial" charset="0"/>
                <a:cs typeface="Arial" charset="0"/>
                <a:sym typeface="Arial" charset="0"/>
              </a:rPr>
              <a:t>Random Breath Testing </a:t>
            </a:r>
            <a:br>
              <a:rPr lang="en-US" sz="5100" smtClean="0">
                <a:latin typeface="Arial" charset="0"/>
                <a:cs typeface="Arial" charset="0"/>
                <a:sym typeface="Arial" charset="0"/>
              </a:rPr>
            </a:br>
            <a:endParaRPr lang="en-US" smtClean="0"/>
          </a:p>
        </p:txBody>
      </p:sp>
      <p:sp>
        <p:nvSpPr>
          <p:cNvPr id="32770" name="Rectangle 2"/>
          <p:cNvSpPr>
            <a:spLocks noGrp="1" noChangeArrowheads="1"/>
          </p:cNvSpPr>
          <p:nvPr>
            <p:ph type="body" idx="1"/>
          </p:nvPr>
        </p:nvSpPr>
        <p:spPr>
          <a:xfrm>
            <a:off x="649288" y="2274888"/>
            <a:ext cx="11704637" cy="6437312"/>
          </a:xfrm>
        </p:spPr>
        <p:txBody>
          <a:bodyPr lIns="126435" tIns="72248" rIns="126435" bIns="72248" anchor="t"/>
          <a:lstStyle/>
          <a:p>
            <a:pPr marL="106363" indent="-106363" defTabSz="1300163" eaLnBrk="1">
              <a:lnSpc>
                <a:spcPct val="90000"/>
              </a:lnSpc>
              <a:spcBef>
                <a:spcPts val="700"/>
              </a:spcBef>
              <a:buClr>
                <a:srgbClr val="000000"/>
              </a:buClr>
              <a:buFont typeface="ArialMT"/>
              <a:buChar char="•"/>
            </a:pPr>
            <a:r>
              <a:rPr lang="en-US" sz="3300" b="1" smtClean="0">
                <a:latin typeface="Arial" charset="0"/>
                <a:cs typeface="Arial" charset="0"/>
                <a:sym typeface="Arial" charset="0"/>
              </a:rPr>
              <a:t>Not recommended in Road Safety Strategy 1998-2002</a:t>
            </a:r>
          </a:p>
          <a:p>
            <a:pPr marL="106363" indent="-106363" algn="ctr" defTabSz="1300163" eaLnBrk="1">
              <a:lnSpc>
                <a:spcPct val="90000"/>
              </a:lnSpc>
              <a:spcBef>
                <a:spcPts val="700"/>
              </a:spcBef>
              <a:buSzTx/>
              <a:buFontTx/>
              <a:buNone/>
            </a:pPr>
            <a:endParaRPr lang="en-US" sz="3300" smtClean="0">
              <a:latin typeface="Arial" charset="0"/>
              <a:cs typeface="Arial" charset="0"/>
              <a:sym typeface="Arial" charset="0"/>
            </a:endParaRPr>
          </a:p>
          <a:p>
            <a:pPr marL="106363" indent="-106363" algn="ctr" defTabSz="1300163" eaLnBrk="1">
              <a:lnSpc>
                <a:spcPct val="90000"/>
              </a:lnSpc>
              <a:spcBef>
                <a:spcPts val="700"/>
              </a:spcBef>
              <a:buSzTx/>
              <a:buFontTx/>
              <a:buNone/>
            </a:pPr>
            <a:r>
              <a:rPr lang="en-US" sz="3300" smtClean="0">
                <a:latin typeface="Arial" charset="0"/>
                <a:cs typeface="Arial" charset="0"/>
                <a:sym typeface="Arial" charset="0"/>
              </a:rPr>
              <a:t>“Possible negative implications for public attitudes to and cooperation with the Gardaí”</a:t>
            </a:r>
          </a:p>
          <a:p>
            <a:pPr marL="106363" indent="-106363" algn="ctr" defTabSz="1300163" eaLnBrk="1">
              <a:lnSpc>
                <a:spcPct val="90000"/>
              </a:lnSpc>
              <a:spcBef>
                <a:spcPts val="700"/>
              </a:spcBef>
              <a:buSzTx/>
              <a:buFontTx/>
              <a:buNone/>
            </a:pPr>
            <a:endParaRPr lang="en-US" sz="3300" b="1" smtClean="0">
              <a:latin typeface="Arial" charset="0"/>
              <a:cs typeface="Arial" charset="0"/>
              <a:sym typeface="Arial" charset="0"/>
            </a:endParaRPr>
          </a:p>
          <a:p>
            <a:pPr marL="106363" indent="-106363" algn="ctr" defTabSz="1300163" eaLnBrk="1">
              <a:lnSpc>
                <a:spcPct val="90000"/>
              </a:lnSpc>
              <a:spcBef>
                <a:spcPts val="700"/>
              </a:spcBef>
              <a:buSzTx/>
              <a:buFontTx/>
              <a:buNone/>
            </a:pPr>
            <a:r>
              <a:rPr lang="en-US" sz="3300" b="1" smtClean="0">
                <a:latin typeface="Arial" charset="0"/>
                <a:cs typeface="Arial" charset="0"/>
                <a:sym typeface="Arial" charset="0"/>
              </a:rPr>
              <a:t>Recommended in</a:t>
            </a:r>
            <a:r>
              <a:rPr lang="en-US" sz="3300" smtClean="0">
                <a:latin typeface="Arial" charset="0"/>
                <a:cs typeface="Arial" charset="0"/>
                <a:sym typeface="Arial" charset="0"/>
              </a:rPr>
              <a:t> </a:t>
            </a:r>
          </a:p>
          <a:p>
            <a:pPr marL="106363" indent="-106363" defTabSz="1300163" eaLnBrk="1">
              <a:lnSpc>
                <a:spcPct val="90000"/>
              </a:lnSpc>
              <a:spcBef>
                <a:spcPts val="700"/>
              </a:spcBef>
              <a:buSzTx/>
              <a:buFontTx/>
              <a:buNone/>
            </a:pPr>
            <a:endParaRPr lang="en-US" sz="3300" smtClean="0">
              <a:latin typeface="Arial" charset="0"/>
              <a:cs typeface="Arial" charset="0"/>
              <a:sym typeface="Arial" charset="0"/>
            </a:endParaRPr>
          </a:p>
          <a:p>
            <a:pPr marL="106363" indent="-106363" defTabSz="1300163" eaLnBrk="1">
              <a:lnSpc>
                <a:spcPct val="90000"/>
              </a:lnSpc>
              <a:spcBef>
                <a:spcPts val="700"/>
              </a:spcBef>
              <a:buClr>
                <a:srgbClr val="000000"/>
              </a:buClr>
              <a:buFont typeface="ArialMT"/>
              <a:buChar char="•"/>
            </a:pPr>
            <a:r>
              <a:rPr lang="en-US" sz="3300" smtClean="0">
                <a:latin typeface="Arial" charset="0"/>
                <a:cs typeface="Arial" charset="0"/>
                <a:sym typeface="Arial" charset="0"/>
              </a:rPr>
              <a:t>Strategic Task Force 2002</a:t>
            </a:r>
          </a:p>
          <a:p>
            <a:pPr marL="106363" indent="-106363" defTabSz="1300163" eaLnBrk="1">
              <a:lnSpc>
                <a:spcPct val="90000"/>
              </a:lnSpc>
              <a:spcBef>
                <a:spcPts val="700"/>
              </a:spcBef>
              <a:buSzTx/>
              <a:buFontTx/>
              <a:buNone/>
            </a:pPr>
            <a:endParaRPr lang="en-US" sz="3300" smtClean="0">
              <a:latin typeface="Arial" charset="0"/>
              <a:cs typeface="Arial" charset="0"/>
              <a:sym typeface="Arial" charset="0"/>
            </a:endParaRPr>
          </a:p>
          <a:p>
            <a:pPr marL="106363" indent="-106363" defTabSz="1300163" eaLnBrk="1">
              <a:lnSpc>
                <a:spcPct val="90000"/>
              </a:lnSpc>
              <a:spcBef>
                <a:spcPts val="700"/>
              </a:spcBef>
              <a:buClr>
                <a:srgbClr val="000000"/>
              </a:buClr>
              <a:buFont typeface="ArialMT"/>
              <a:buChar char="•"/>
            </a:pPr>
            <a:r>
              <a:rPr lang="en-US" sz="3300" smtClean="0">
                <a:latin typeface="Arial" charset="0"/>
                <a:cs typeface="Arial" charset="0"/>
                <a:sym typeface="Arial" charset="0"/>
              </a:rPr>
              <a:t>Road Safety Strategy 2004-2006</a:t>
            </a:r>
          </a:p>
          <a:p>
            <a:pPr marL="106363" indent="-106363" defTabSz="1300163" eaLnBrk="1">
              <a:lnSpc>
                <a:spcPct val="90000"/>
              </a:lnSpc>
              <a:spcBef>
                <a:spcPts val="700"/>
              </a:spcBef>
              <a:buSzTx/>
              <a:buFontTx/>
              <a:buNone/>
            </a:pPr>
            <a:endParaRPr lang="en-US" sz="3300" smtClean="0">
              <a:latin typeface="Arial" charset="0"/>
              <a:cs typeface="Arial" charset="0"/>
              <a:sym typeface="Arial"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smtClean="0">
                <a:latin typeface="Arial" charset="0"/>
                <a:cs typeface="Arial" charset="0"/>
                <a:sym typeface="Arial" charset="0"/>
              </a:rPr>
              <a:t>Drink Driving Convictions</a:t>
            </a:r>
            <a:endParaRPr lang="en-US" smtClean="0"/>
          </a:p>
        </p:txBody>
      </p:sp>
      <p:sp>
        <p:nvSpPr>
          <p:cNvPr id="34818" name="Rectangle 2"/>
          <p:cNvSpPr>
            <a:spLocks noGrp="1" noChangeArrowheads="1"/>
          </p:cNvSpPr>
          <p:nvPr>
            <p:ph type="body" idx="1"/>
          </p:nvPr>
        </p:nvSpPr>
        <p:spPr>
          <a:xfrm>
            <a:off x="649288" y="2274888"/>
            <a:ext cx="11704637" cy="6437312"/>
          </a:xfrm>
        </p:spPr>
        <p:txBody>
          <a:bodyPr lIns="126435" tIns="72248" rIns="126435" bIns="72248" anchor="t"/>
          <a:lstStyle/>
          <a:p>
            <a:pPr marL="487363" indent="-487363" defTabSz="1300163" eaLnBrk="1">
              <a:spcBef>
                <a:spcPts val="700"/>
              </a:spcBef>
              <a:buClr>
                <a:srgbClr val="000000"/>
              </a:buClr>
              <a:buFont typeface="ArialMT"/>
              <a:buChar char="•"/>
            </a:pPr>
            <a:r>
              <a:rPr lang="en-US" sz="4500" smtClean="0">
                <a:latin typeface="Arial" charset="0"/>
                <a:cs typeface="Arial" charset="0"/>
                <a:sym typeface="Arial" charset="0"/>
              </a:rPr>
              <a:t>Hard to get</a:t>
            </a:r>
          </a:p>
          <a:p>
            <a:pPr marL="487363" indent="-487363" defTabSz="1300163" eaLnBrk="1">
              <a:spcBef>
                <a:spcPts val="700"/>
              </a:spcBef>
              <a:buClr>
                <a:srgbClr val="000000"/>
              </a:buClr>
              <a:buFont typeface="ArialMT"/>
              <a:buChar char="•"/>
            </a:pPr>
            <a:r>
              <a:rPr lang="en-US" sz="4500" smtClean="0">
                <a:latin typeface="Arial" charset="0"/>
                <a:cs typeface="Arial" charset="0"/>
                <a:sym typeface="Arial" charset="0"/>
              </a:rPr>
              <a:t>Based on initial Garda opinion</a:t>
            </a:r>
          </a:p>
          <a:p>
            <a:pPr marL="487363" indent="-487363" defTabSz="1300163" eaLnBrk="1">
              <a:spcBef>
                <a:spcPts val="700"/>
              </a:spcBef>
              <a:buClr>
                <a:srgbClr val="000000"/>
              </a:buClr>
              <a:buFont typeface="ArialMT"/>
              <a:buChar char="•"/>
            </a:pPr>
            <a:r>
              <a:rPr lang="en-US" sz="4500" smtClean="0">
                <a:latin typeface="Arial" charset="0"/>
                <a:cs typeface="Arial" charset="0"/>
                <a:sym typeface="Arial" charset="0"/>
              </a:rPr>
              <a:t>Most contested </a:t>
            </a:r>
          </a:p>
          <a:p>
            <a:pPr marL="487363" indent="-487363" defTabSz="1300163" eaLnBrk="1">
              <a:spcBef>
                <a:spcPts val="700"/>
              </a:spcBef>
              <a:buClr>
                <a:srgbClr val="000000"/>
              </a:buClr>
              <a:buFont typeface="ArialMT"/>
              <a:buChar char="•"/>
            </a:pPr>
            <a:r>
              <a:rPr lang="en-US" sz="4500" smtClean="0">
                <a:latin typeface="Arial" charset="0"/>
                <a:cs typeface="Arial" charset="0"/>
                <a:sym typeface="Arial" charset="0"/>
              </a:rPr>
              <a:t>Argument put forward that random breath testing “unconstitutional”</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3400" smtClean="0">
                <a:latin typeface="Arial" charset="0"/>
                <a:cs typeface="Arial" charset="0"/>
                <a:sym typeface="Arial" charset="0"/>
              </a:rPr>
              <a:t>Mr Eddie Shaw, Chairman of the National Safety Council 23</a:t>
            </a:r>
            <a:r>
              <a:rPr lang="en-US" sz="3400" baseline="30000" smtClean="0">
                <a:latin typeface="Arial" charset="0"/>
                <a:cs typeface="Arial" charset="0"/>
                <a:sym typeface="Arial" charset="0"/>
              </a:rPr>
              <a:t>rd</a:t>
            </a:r>
            <a:r>
              <a:rPr lang="en-US" sz="3400" smtClean="0">
                <a:latin typeface="Arial" charset="0"/>
                <a:cs typeface="Arial" charset="0"/>
                <a:sym typeface="Arial" charset="0"/>
              </a:rPr>
              <a:t> November 2005</a:t>
            </a:r>
            <a:br>
              <a:rPr lang="en-US" sz="3400" smtClean="0">
                <a:latin typeface="Arial" charset="0"/>
                <a:cs typeface="Arial" charset="0"/>
                <a:sym typeface="Arial" charset="0"/>
              </a:rPr>
            </a:br>
            <a:endParaRPr lang="en-US" smtClean="0"/>
          </a:p>
        </p:txBody>
      </p:sp>
      <p:sp>
        <p:nvSpPr>
          <p:cNvPr id="36866" name="Rectangle 2"/>
          <p:cNvSpPr>
            <a:spLocks noGrp="1" noChangeArrowheads="1"/>
          </p:cNvSpPr>
          <p:nvPr>
            <p:ph type="body" idx="1"/>
          </p:nvPr>
        </p:nvSpPr>
        <p:spPr>
          <a:xfrm>
            <a:off x="649288" y="2274888"/>
            <a:ext cx="11704637" cy="6437312"/>
          </a:xfrm>
        </p:spPr>
        <p:txBody>
          <a:bodyPr lIns="126435" tIns="72248" rIns="126435" bIns="72248" anchor="t"/>
          <a:lstStyle/>
          <a:p>
            <a:pPr marL="212725" indent="-212725" defTabSz="1300163" eaLnBrk="1">
              <a:spcBef>
                <a:spcPts val="700"/>
              </a:spcBef>
              <a:buSzTx/>
              <a:buFontTx/>
              <a:buNone/>
            </a:pPr>
            <a:endParaRPr lang="en-US" sz="4500" smtClean="0">
              <a:latin typeface="Arial" charset="0"/>
              <a:cs typeface="Arial" charset="0"/>
              <a:sym typeface="Arial" charset="0"/>
            </a:endParaRPr>
          </a:p>
          <a:p>
            <a:pPr marL="212725" indent="-212725" defTabSz="1300163" eaLnBrk="1">
              <a:spcBef>
                <a:spcPts val="700"/>
              </a:spcBef>
              <a:buClr>
                <a:srgbClr val="000000"/>
              </a:buClr>
              <a:buFont typeface="ArialMT"/>
              <a:buChar char="•"/>
            </a:pPr>
            <a:r>
              <a:rPr lang="en-US" sz="3900" smtClean="0">
                <a:latin typeface="Arial" charset="0"/>
                <a:cs typeface="Arial" charset="0"/>
                <a:sym typeface="Arial" charset="0"/>
              </a:rPr>
              <a:t>“I do not know if we will ever get the legislation we need to enable drink driving to be detected and prosecuted. It seems that the protection our constitution provides is indirectly exchanged for about 140 lives every year”</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649288" y="390525"/>
            <a:ext cx="11704637" cy="1625600"/>
          </a:xfrm>
        </p:spPr>
        <p:txBody>
          <a:bodyPr lIns="126435" tIns="72248" rIns="126435" bIns="72248"/>
          <a:lstStyle/>
          <a:p>
            <a:pPr eaLnBrk="1"/>
            <a:endParaRPr lang="en-GB" smtClean="0"/>
          </a:p>
        </p:txBody>
      </p:sp>
      <p:sp>
        <p:nvSpPr>
          <p:cNvPr id="38914" name="Rectangle 2"/>
          <p:cNvSpPr>
            <a:spLocks noGrp="1" noChangeArrowheads="1"/>
          </p:cNvSpPr>
          <p:nvPr>
            <p:ph type="body" idx="1"/>
          </p:nvPr>
        </p:nvSpPr>
        <p:spPr>
          <a:xfrm>
            <a:off x="649288" y="2274888"/>
            <a:ext cx="11704637" cy="6437312"/>
          </a:xfrm>
        </p:spPr>
        <p:txBody>
          <a:bodyPr lIns="126435" tIns="72248" rIns="126435" bIns="72248" anchor="t"/>
          <a:lstStyle/>
          <a:p>
            <a:pPr marL="242888" indent="-242888" defTabSz="1300163" eaLnBrk="1">
              <a:spcBef>
                <a:spcPts val="700"/>
              </a:spcBef>
              <a:buSzTx/>
              <a:buFontTx/>
              <a:buNone/>
            </a:pPr>
            <a:endParaRPr lang="en-US" sz="4500" smtClean="0">
              <a:latin typeface="Arial" charset="0"/>
              <a:cs typeface="Arial" charset="0"/>
              <a:sym typeface="Arial" charset="0"/>
            </a:endParaRPr>
          </a:p>
          <a:p>
            <a:pPr marL="242888" indent="-242888" defTabSz="1300163" eaLnBrk="1">
              <a:spcBef>
                <a:spcPts val="700"/>
              </a:spcBef>
              <a:buClr>
                <a:srgbClr val="000000"/>
              </a:buClr>
              <a:buFont typeface="ArialMT"/>
              <a:buChar char="•"/>
            </a:pPr>
            <a:r>
              <a:rPr lang="en-US" sz="4500" smtClean="0">
                <a:latin typeface="Arial" charset="0"/>
                <a:cs typeface="Arial" charset="0"/>
                <a:sym typeface="Arial" charset="0"/>
              </a:rPr>
              <a:t>RSA formally established on 1</a:t>
            </a:r>
            <a:r>
              <a:rPr lang="en-US" sz="4500" baseline="31000" smtClean="0">
                <a:latin typeface="Arial" charset="0"/>
                <a:cs typeface="Arial" charset="0"/>
                <a:sym typeface="Arial" charset="0"/>
              </a:rPr>
              <a:t>st</a:t>
            </a:r>
            <a:r>
              <a:rPr lang="en-US" sz="4500" smtClean="0">
                <a:latin typeface="Arial" charset="0"/>
                <a:cs typeface="Arial" charset="0"/>
                <a:sym typeface="Arial" charset="0"/>
              </a:rPr>
              <a:t> September 2006</a:t>
            </a:r>
          </a:p>
          <a:p>
            <a:pPr marL="242888" indent="-242888" defTabSz="1300163" eaLnBrk="1">
              <a:spcBef>
                <a:spcPts val="700"/>
              </a:spcBef>
              <a:buSzTx/>
              <a:buFontTx/>
              <a:buNone/>
            </a:pPr>
            <a:endParaRPr lang="en-US" sz="4500" smtClean="0">
              <a:latin typeface="Arial" charset="0"/>
              <a:cs typeface="Arial" charset="0"/>
              <a:sym typeface="Arial" charset="0"/>
            </a:endParaRPr>
          </a:p>
          <a:p>
            <a:pPr marL="242888" indent="-242888" defTabSz="1300163" eaLnBrk="1">
              <a:spcBef>
                <a:spcPts val="700"/>
              </a:spcBef>
              <a:buClr>
                <a:srgbClr val="000000"/>
              </a:buClr>
              <a:buFont typeface="ArialMT"/>
              <a:buChar char="•"/>
            </a:pPr>
            <a:r>
              <a:rPr lang="en-US" sz="4500" smtClean="0">
                <a:latin typeface="Arial" charset="0"/>
                <a:cs typeface="Arial" charset="0"/>
                <a:sym typeface="Arial" charset="0"/>
              </a:rPr>
              <a:t>Gay Byrne unveiled as Chairman Designate of RSA  27</a:t>
            </a:r>
            <a:r>
              <a:rPr lang="en-US" sz="4500" baseline="31000" smtClean="0">
                <a:latin typeface="Arial" charset="0"/>
                <a:cs typeface="Arial" charset="0"/>
                <a:sym typeface="Arial" charset="0"/>
              </a:rPr>
              <a:t>th</a:t>
            </a:r>
            <a:r>
              <a:rPr lang="en-US" sz="4500" smtClean="0">
                <a:latin typeface="Arial" charset="0"/>
                <a:cs typeface="Arial" charset="0"/>
                <a:sym typeface="Arial" charset="0"/>
              </a:rPr>
              <a:t> March 2006</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649288" y="390525"/>
            <a:ext cx="11704637" cy="1625600"/>
          </a:xfrm>
        </p:spPr>
        <p:txBody>
          <a:bodyPr lIns="126435" tIns="72248" rIns="126435" bIns="72248"/>
          <a:lstStyle/>
          <a:p>
            <a:pPr eaLnBrk="1"/>
            <a:endParaRPr lang="en-GB" smtClean="0"/>
          </a:p>
        </p:txBody>
      </p:sp>
      <p:sp>
        <p:nvSpPr>
          <p:cNvPr id="40962"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Clr>
                <a:srgbClr val="000000"/>
              </a:buClr>
              <a:buFont typeface="ArialMT"/>
              <a:buChar char="•"/>
            </a:pPr>
            <a:r>
              <a:rPr lang="en-US" sz="4500" smtClean="0">
                <a:latin typeface="Arial" charset="0"/>
                <a:cs typeface="Arial" charset="0"/>
                <a:sym typeface="Arial" charset="0"/>
              </a:rPr>
              <a:t>Random Breath Testing implemented in July 2006</a:t>
            </a:r>
            <a:endParaRPr lang="en-US"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5100" smtClean="0">
                <a:latin typeface="Arial" charset="0"/>
                <a:cs typeface="Arial" charset="0"/>
                <a:sym typeface="Arial" charset="0"/>
              </a:rPr>
              <a:t>Important factors in getting RBT implemented</a:t>
            </a:r>
            <a:endParaRPr lang="en-US" smtClean="0"/>
          </a:p>
        </p:txBody>
      </p:sp>
      <p:sp>
        <p:nvSpPr>
          <p:cNvPr id="43010" name="Rectangle 2"/>
          <p:cNvSpPr>
            <a:spLocks noGrp="1" noChangeArrowheads="1"/>
          </p:cNvSpPr>
          <p:nvPr>
            <p:ph type="body" idx="1"/>
          </p:nvPr>
        </p:nvSpPr>
        <p:spPr>
          <a:xfrm>
            <a:off x="649288" y="2274888"/>
            <a:ext cx="11704637" cy="6437312"/>
          </a:xfrm>
        </p:spPr>
        <p:txBody>
          <a:bodyPr lIns="126435" tIns="72248" rIns="126435" bIns="72248" anchor="t"/>
          <a:lstStyle/>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Leadership</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Evidence</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Provision of a credible rational</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Champions and allies identified to use as credible opinion formers</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Lobbying</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Opposition tackled based on the facts</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Information campaign</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Conferences</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Mobilised public opinion</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Organisation of resources</a:t>
            </a:r>
          </a:p>
          <a:p>
            <a:pPr marL="300038" indent="-300038" defTabSz="1300163" eaLnBrk="1">
              <a:lnSpc>
                <a:spcPct val="80000"/>
              </a:lnSpc>
              <a:spcBef>
                <a:spcPts val="700"/>
              </a:spcBef>
              <a:buClr>
                <a:srgbClr val="000000"/>
              </a:buClr>
              <a:buFont typeface="ArialMT"/>
              <a:buChar char="•"/>
            </a:pPr>
            <a:r>
              <a:rPr lang="en-US" sz="3000" smtClean="0">
                <a:latin typeface="Arial" charset="0"/>
                <a:cs typeface="Arial" charset="0"/>
                <a:sym typeface="Arial" charset="0"/>
              </a:rPr>
              <a:t>Persistence</a:t>
            </a:r>
          </a:p>
          <a:p>
            <a:pPr marL="300038" indent="-300038" defTabSz="1300163" eaLnBrk="1">
              <a:lnSpc>
                <a:spcPct val="80000"/>
              </a:lnSpc>
              <a:spcBef>
                <a:spcPts val="700"/>
              </a:spcBef>
              <a:buSzTx/>
              <a:buFontTx/>
              <a:buNone/>
            </a:pPr>
            <a:endParaRPr lang="en-US" sz="3000" smtClean="0">
              <a:latin typeface="Arial" charset="0"/>
              <a:cs typeface="Arial" charset="0"/>
              <a:sym typeface="Arial"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image.png"/>
          <p:cNvPicPr>
            <a:picLocks noChangeAspect="1"/>
          </p:cNvPicPr>
          <p:nvPr/>
        </p:nvPicPr>
        <p:blipFill>
          <a:blip r:embed="rId3"/>
          <a:srcRect/>
          <a:stretch>
            <a:fillRect/>
          </a:stretch>
        </p:blipFill>
        <p:spPr bwMode="auto">
          <a:xfrm>
            <a:off x="4165600" y="1189038"/>
            <a:ext cx="5099050" cy="7578725"/>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smtClean="0">
                <a:latin typeface="Arial" charset="0"/>
                <a:cs typeface="Arial" charset="0"/>
                <a:sym typeface="Arial" charset="0"/>
              </a:rPr>
              <a:t>Components of Model</a:t>
            </a:r>
            <a:endParaRPr lang="en-US" smtClean="0"/>
          </a:p>
        </p:txBody>
      </p:sp>
      <p:sp>
        <p:nvSpPr>
          <p:cNvPr id="47106" name="Rectangle 2"/>
          <p:cNvSpPr>
            <a:spLocks noGrp="1" noChangeArrowheads="1"/>
          </p:cNvSpPr>
          <p:nvPr>
            <p:ph type="body" idx="1"/>
          </p:nvPr>
        </p:nvSpPr>
        <p:spPr>
          <a:xfrm>
            <a:off x="649288" y="2274888"/>
            <a:ext cx="11704637" cy="6437312"/>
          </a:xfrm>
        </p:spPr>
        <p:txBody>
          <a:bodyPr lIns="126435" tIns="72248" rIns="126435" bIns="72248" anchor="t"/>
          <a:lstStyle/>
          <a:p>
            <a:pPr marL="371475" indent="-371475" defTabSz="1300163" eaLnBrk="1">
              <a:spcBef>
                <a:spcPts val="700"/>
              </a:spcBef>
              <a:buClr>
                <a:srgbClr val="000000"/>
              </a:buClr>
              <a:buFontTx/>
              <a:buAutoNum type="arabicPeriod"/>
            </a:pPr>
            <a:r>
              <a:rPr lang="en-US" sz="4500" smtClean="0">
                <a:latin typeface="Arial" charset="0"/>
                <a:cs typeface="Arial" charset="0"/>
                <a:sym typeface="Arial" charset="0"/>
              </a:rPr>
              <a:t>Provide Strategic Leadership</a:t>
            </a:r>
          </a:p>
          <a:p>
            <a:pPr marL="371475" indent="-371475" defTabSz="1300163" eaLnBrk="1">
              <a:spcBef>
                <a:spcPts val="700"/>
              </a:spcBef>
              <a:buSzTx/>
              <a:buFontTx/>
              <a:buNone/>
            </a:pPr>
            <a:endParaRPr lang="en-US" sz="4500" smtClean="0">
              <a:latin typeface="Arial" charset="0"/>
              <a:cs typeface="Arial" charset="0"/>
              <a:sym typeface="Arial" charset="0"/>
            </a:endParaRPr>
          </a:p>
          <a:p>
            <a:pPr marL="371475" indent="-371475" defTabSz="1300163" eaLnBrk="1">
              <a:spcBef>
                <a:spcPts val="700"/>
              </a:spcBef>
              <a:buSzTx/>
              <a:buFontTx/>
              <a:buNone/>
            </a:pPr>
            <a:endParaRPr lang="en-US" sz="4500" smtClean="0">
              <a:latin typeface="Arial" charset="0"/>
              <a:cs typeface="Arial" charset="0"/>
              <a:sym typeface="Arial" charset="0"/>
            </a:endParaRPr>
          </a:p>
          <a:p>
            <a:pPr marL="371475" indent="-371475" defTabSz="1300163" eaLnBrk="1">
              <a:spcBef>
                <a:spcPts val="700"/>
              </a:spcBef>
              <a:buClr>
                <a:srgbClr val="000000"/>
              </a:buClr>
              <a:buFontTx/>
              <a:buAutoNum type="arabicPeriod" startAt="2"/>
            </a:pPr>
            <a:r>
              <a:rPr lang="en-US" sz="4500" smtClean="0">
                <a:latin typeface="Arial" charset="0"/>
                <a:cs typeface="Arial" charset="0"/>
                <a:sym typeface="Arial" charset="0"/>
              </a:rPr>
              <a:t>Core Activities</a:t>
            </a:r>
          </a:p>
          <a:p>
            <a:pPr marL="371475" indent="-371475" defTabSz="1300163" eaLnBrk="1">
              <a:spcBef>
                <a:spcPts val="700"/>
              </a:spcBef>
              <a:buSzTx/>
              <a:buFontTx/>
              <a:buNone/>
            </a:pPr>
            <a:endParaRPr lang="en-US" sz="4500" smtClean="0">
              <a:latin typeface="Arial" charset="0"/>
              <a:cs typeface="Arial" charset="0"/>
              <a:sym typeface="Arial" charset="0"/>
            </a:endParaRPr>
          </a:p>
          <a:p>
            <a:pPr marL="371475" indent="-371475" defTabSz="1300163" eaLnBrk="1">
              <a:spcBef>
                <a:spcPts val="700"/>
              </a:spcBef>
              <a:buSzTx/>
              <a:buFontTx/>
              <a:buNone/>
            </a:pPr>
            <a:endParaRPr lang="en-US" sz="4500" smtClean="0">
              <a:latin typeface="Arial" charset="0"/>
              <a:cs typeface="Arial" charset="0"/>
              <a:sym typeface="Arial" charset="0"/>
            </a:endParaRPr>
          </a:p>
          <a:p>
            <a:pPr marL="371475" indent="-371475" defTabSz="1300163" eaLnBrk="1">
              <a:spcBef>
                <a:spcPts val="700"/>
              </a:spcBef>
              <a:buClr>
                <a:srgbClr val="000000"/>
              </a:buClr>
              <a:buFontTx/>
              <a:buAutoNum type="arabicPeriod" startAt="3"/>
            </a:pPr>
            <a:r>
              <a:rPr lang="en-US" sz="4500" smtClean="0">
                <a:latin typeface="Arial" charset="0"/>
                <a:cs typeface="Arial" charset="0"/>
                <a:sym typeface="Arial" charset="0"/>
              </a:rPr>
              <a:t>Support Activities</a:t>
            </a:r>
            <a:endParaRPr lang="en-US" smtClean="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smtClean="0">
                <a:latin typeface="Arial" charset="0"/>
                <a:cs typeface="Arial" charset="0"/>
                <a:sym typeface="Arial" charset="0"/>
              </a:rPr>
              <a:t>Provide Strategic Leadership</a:t>
            </a:r>
            <a:endParaRPr lang="en-US" smtClean="0"/>
          </a:p>
        </p:txBody>
      </p:sp>
      <p:sp>
        <p:nvSpPr>
          <p:cNvPr id="49154" name="Rectangle 2"/>
          <p:cNvSpPr>
            <a:spLocks noGrp="1" noChangeArrowheads="1"/>
          </p:cNvSpPr>
          <p:nvPr>
            <p:ph type="body" idx="1"/>
          </p:nvPr>
        </p:nvSpPr>
        <p:spPr>
          <a:xfrm>
            <a:off x="649288" y="2274888"/>
            <a:ext cx="11704637" cy="6437312"/>
          </a:xfrm>
        </p:spPr>
        <p:txBody>
          <a:bodyPr lIns="126435" tIns="72248" rIns="126435" bIns="72248" anchor="t"/>
          <a:lstStyle/>
          <a:p>
            <a:pPr marL="242888" indent="-242888" defTabSz="1300163" eaLnBrk="1">
              <a:spcBef>
                <a:spcPts val="700"/>
              </a:spcBef>
              <a:buSzTx/>
              <a:buFontTx/>
              <a:buNone/>
            </a:pPr>
            <a:endParaRPr lang="en-US" sz="4500" smtClean="0">
              <a:latin typeface="Arial" charset="0"/>
              <a:cs typeface="Arial" charset="0"/>
              <a:sym typeface="Arial" charset="0"/>
            </a:endParaRPr>
          </a:p>
          <a:p>
            <a:pPr marL="242888" indent="-242888" defTabSz="1300163" eaLnBrk="1">
              <a:spcBef>
                <a:spcPts val="700"/>
              </a:spcBef>
              <a:buClr>
                <a:srgbClr val="000000"/>
              </a:buClr>
              <a:buFont typeface="ArialMT"/>
              <a:buChar char="•"/>
            </a:pPr>
            <a:r>
              <a:rPr lang="en-US" sz="4500" smtClean="0">
                <a:latin typeface="Arial" charset="0"/>
                <a:cs typeface="Arial" charset="0"/>
                <a:sym typeface="Arial" charset="0"/>
              </a:rPr>
              <a:t>Making sure the issue is relevant to society</a:t>
            </a:r>
          </a:p>
          <a:p>
            <a:pPr marL="863600" lvl="1" indent="-406400" defTabSz="1300163" eaLnBrk="1">
              <a:spcBef>
                <a:spcPts val="600"/>
              </a:spcBef>
              <a:buClr>
                <a:srgbClr val="000000"/>
              </a:buClr>
              <a:buFont typeface="ArialMT"/>
              <a:buChar char="–"/>
            </a:pPr>
            <a:r>
              <a:rPr lang="en-US" sz="3900" smtClean="0">
                <a:latin typeface="Arial" charset="0"/>
                <a:cs typeface="Arial" charset="0"/>
                <a:sym typeface="Arial" charset="0"/>
              </a:rPr>
              <a:t>RBT testing works and saves lives and injuries</a:t>
            </a:r>
          </a:p>
          <a:p>
            <a:pPr marL="242888" indent="-242888" defTabSz="1300163" eaLnBrk="1">
              <a:spcBef>
                <a:spcPts val="700"/>
              </a:spcBef>
              <a:buSzTx/>
              <a:buFontTx/>
              <a:buNone/>
            </a:pPr>
            <a:endParaRPr lang="en-US" sz="4500" smtClean="0">
              <a:latin typeface="Arial" charset="0"/>
              <a:cs typeface="Arial" charset="0"/>
              <a:sym typeface="Arial" charset="0"/>
            </a:endParaRPr>
          </a:p>
          <a:p>
            <a:pPr marL="242888" indent="-242888" defTabSz="1300163" eaLnBrk="1">
              <a:spcBef>
                <a:spcPts val="700"/>
              </a:spcBef>
              <a:buClr>
                <a:srgbClr val="000000"/>
              </a:buClr>
              <a:buFont typeface="ArialMT"/>
              <a:buChar char="•"/>
            </a:pPr>
            <a:r>
              <a:rPr lang="en-US" sz="4500" smtClean="0">
                <a:latin typeface="Arial" charset="0"/>
                <a:cs typeface="Arial" charset="0"/>
                <a:sym typeface="Arial" charset="0"/>
              </a:rPr>
              <a:t>Preventing tangential diversions</a:t>
            </a:r>
            <a:endParaRPr lang="en-US" smtClean="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smtClean="0">
                <a:latin typeface="Arial" charset="0"/>
                <a:cs typeface="Arial" charset="0"/>
                <a:sym typeface="Arial" charset="0"/>
              </a:rPr>
              <a:t>Core Activities</a:t>
            </a:r>
            <a:endParaRPr lang="en-US" smtClean="0"/>
          </a:p>
        </p:txBody>
      </p:sp>
      <p:sp>
        <p:nvSpPr>
          <p:cNvPr id="51202" name="Rectangle 2"/>
          <p:cNvSpPr>
            <a:spLocks noGrp="1" noChangeArrowheads="1"/>
          </p:cNvSpPr>
          <p:nvPr>
            <p:ph type="body" idx="1"/>
          </p:nvPr>
        </p:nvSpPr>
        <p:spPr>
          <a:xfrm>
            <a:off x="649288" y="2274888"/>
            <a:ext cx="11704637" cy="6437312"/>
          </a:xfrm>
        </p:spPr>
        <p:txBody>
          <a:bodyPr lIns="126435" tIns="72248" rIns="126435" bIns="72248" anchor="t"/>
          <a:lstStyle/>
          <a:p>
            <a:pPr marL="323850" indent="-323850" defTabSz="1300163" eaLnBrk="1">
              <a:spcBef>
                <a:spcPts val="700"/>
              </a:spcBef>
              <a:buClr>
                <a:srgbClr val="000000"/>
              </a:buClr>
              <a:buFont typeface="ArialMT"/>
              <a:buChar char="•"/>
            </a:pPr>
            <a:r>
              <a:rPr lang="en-US" sz="4500" smtClean="0">
                <a:latin typeface="Arial" charset="0"/>
                <a:cs typeface="Arial" charset="0"/>
                <a:sym typeface="Arial" charset="0"/>
              </a:rPr>
              <a:t>Building  a coalition of support</a:t>
            </a:r>
          </a:p>
          <a:p>
            <a:pPr marL="323850" indent="-323850" defTabSz="1300163" eaLnBrk="1">
              <a:spcBef>
                <a:spcPts val="700"/>
              </a:spcBef>
              <a:buSzTx/>
              <a:buFontTx/>
              <a:buNone/>
            </a:pPr>
            <a:endParaRPr lang="en-US" sz="4500" smtClean="0">
              <a:latin typeface="Arial" charset="0"/>
              <a:cs typeface="Arial" charset="0"/>
              <a:sym typeface="Arial" charset="0"/>
            </a:endParaRPr>
          </a:p>
          <a:p>
            <a:pPr marL="323850" indent="-323850" defTabSz="1300163" eaLnBrk="1">
              <a:spcBef>
                <a:spcPts val="700"/>
              </a:spcBef>
              <a:buClr>
                <a:srgbClr val="000000"/>
              </a:buClr>
              <a:buFont typeface="ArialMT"/>
              <a:buChar char="•"/>
            </a:pPr>
            <a:r>
              <a:rPr lang="en-US" sz="4500" smtClean="0">
                <a:latin typeface="Arial" charset="0"/>
                <a:cs typeface="Arial" charset="0"/>
                <a:sym typeface="Arial" charset="0"/>
              </a:rPr>
              <a:t>Organise</a:t>
            </a:r>
          </a:p>
          <a:p>
            <a:pPr marL="863600" lvl="1" indent="-406400" defTabSz="1300163" eaLnBrk="1">
              <a:spcBef>
                <a:spcPts val="600"/>
              </a:spcBef>
              <a:buClr>
                <a:srgbClr val="000000"/>
              </a:buClr>
              <a:buFont typeface="ArialMT"/>
              <a:buChar char="–"/>
            </a:pPr>
            <a:r>
              <a:rPr lang="en-US" sz="3900" smtClean="0">
                <a:latin typeface="Arial" charset="0"/>
                <a:cs typeface="Arial" charset="0"/>
                <a:sym typeface="Arial" charset="0"/>
              </a:rPr>
              <a:t>Media coverage</a:t>
            </a:r>
          </a:p>
          <a:p>
            <a:pPr marL="863600" lvl="1" indent="-406400" defTabSz="1300163" eaLnBrk="1">
              <a:spcBef>
                <a:spcPts val="600"/>
              </a:spcBef>
              <a:buClr>
                <a:srgbClr val="000000"/>
              </a:buClr>
              <a:buFont typeface="ArialMT"/>
              <a:buChar char="–"/>
            </a:pPr>
            <a:r>
              <a:rPr lang="en-US" sz="3900" smtClean="0">
                <a:latin typeface="Arial" charset="0"/>
                <a:cs typeface="Arial" charset="0"/>
                <a:sym typeface="Arial" charset="0"/>
              </a:rPr>
              <a:t>Briefings</a:t>
            </a:r>
          </a:p>
          <a:p>
            <a:pPr marL="863600" lvl="1" indent="-406400" defTabSz="1300163" eaLnBrk="1">
              <a:spcBef>
                <a:spcPts val="600"/>
              </a:spcBef>
              <a:buClr>
                <a:srgbClr val="000000"/>
              </a:buClr>
              <a:buFont typeface="ArialMT"/>
              <a:buChar char="–"/>
            </a:pPr>
            <a:r>
              <a:rPr lang="en-US" sz="3900" smtClean="0">
                <a:latin typeface="Arial" charset="0"/>
                <a:cs typeface="Arial" charset="0"/>
                <a:sym typeface="Arial" charset="0"/>
              </a:rPr>
              <a:t>Lobbying</a:t>
            </a:r>
            <a:endParaRPr lang="en-US" smtClean="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smtClean="0">
                <a:latin typeface="Arial" charset="0"/>
                <a:cs typeface="Arial" charset="0"/>
                <a:sym typeface="Arial" charset="0"/>
              </a:rPr>
              <a:t>This Presentation</a:t>
            </a:r>
            <a:endParaRPr lang="en-US" smtClean="0"/>
          </a:p>
        </p:txBody>
      </p:sp>
      <p:sp>
        <p:nvSpPr>
          <p:cNvPr id="16386" name="Rectangle 2"/>
          <p:cNvSpPr>
            <a:spLocks noGrp="1" noChangeArrowheads="1"/>
          </p:cNvSpPr>
          <p:nvPr>
            <p:ph type="body" idx="1"/>
          </p:nvPr>
        </p:nvSpPr>
        <p:spPr>
          <a:xfrm>
            <a:off x="649288" y="2274888"/>
            <a:ext cx="11704637" cy="6437312"/>
          </a:xfrm>
        </p:spPr>
        <p:txBody>
          <a:bodyPr lIns="126435" tIns="72248" rIns="126435" bIns="72248" anchor="t"/>
          <a:lstStyle/>
          <a:p>
            <a:pPr marL="212725" indent="-212725" defTabSz="1300163" eaLnBrk="1">
              <a:spcBef>
                <a:spcPts val="700"/>
              </a:spcBef>
              <a:buSzTx/>
              <a:buFontTx/>
              <a:buNone/>
            </a:pPr>
            <a:endParaRPr lang="en-US" sz="4500" smtClean="0">
              <a:latin typeface="Arial" charset="0"/>
              <a:cs typeface="Arial" charset="0"/>
              <a:sym typeface="Arial" charset="0"/>
            </a:endParaRPr>
          </a:p>
          <a:p>
            <a:pPr marL="212725" indent="-212725" defTabSz="1300163" eaLnBrk="1">
              <a:spcBef>
                <a:spcPts val="700"/>
              </a:spcBef>
              <a:buSzTx/>
              <a:buFontTx/>
              <a:buNone/>
            </a:pPr>
            <a:endParaRPr lang="en-US" sz="3900" smtClean="0">
              <a:latin typeface="Arial" charset="0"/>
              <a:cs typeface="Arial" charset="0"/>
              <a:sym typeface="Arial" charset="0"/>
            </a:endParaRPr>
          </a:p>
          <a:p>
            <a:pPr marL="212725" indent="-212725" defTabSz="1300163" eaLnBrk="1">
              <a:spcBef>
                <a:spcPts val="700"/>
              </a:spcBef>
              <a:buClr>
                <a:srgbClr val="000000"/>
              </a:buClr>
              <a:buFont typeface="ArialMT"/>
              <a:buChar char="•"/>
            </a:pPr>
            <a:r>
              <a:rPr lang="en-US" sz="3900" smtClean="0">
                <a:latin typeface="Arial" charset="0"/>
                <a:cs typeface="Arial" charset="0"/>
                <a:sym typeface="Arial" charset="0"/>
              </a:rPr>
              <a:t>Introduction of random breath testing 2006</a:t>
            </a:r>
          </a:p>
          <a:p>
            <a:pPr marL="212725" indent="-212725" defTabSz="1300163" eaLnBrk="1">
              <a:spcBef>
                <a:spcPts val="700"/>
              </a:spcBef>
              <a:buClr>
                <a:srgbClr val="000000"/>
              </a:buClr>
              <a:buFont typeface="ArialMT"/>
              <a:buChar char="•"/>
            </a:pPr>
            <a:r>
              <a:rPr lang="en-US" sz="3900" smtClean="0">
                <a:latin typeface="Arial" charset="0"/>
                <a:cs typeface="Arial" charset="0"/>
                <a:sym typeface="Arial" charset="0"/>
              </a:rPr>
              <a:t>Lowering the legal alcohol limits for driving 2011</a:t>
            </a:r>
          </a:p>
          <a:p>
            <a:pPr marL="212725" indent="-212725" defTabSz="1300163" eaLnBrk="1">
              <a:spcBef>
                <a:spcPts val="700"/>
              </a:spcBef>
              <a:buSzTx/>
              <a:buFontTx/>
              <a:buNone/>
            </a:pPr>
            <a:endParaRPr lang="en-US" sz="3900" smtClean="0">
              <a:latin typeface="Arial" charset="0"/>
              <a:cs typeface="Arial" charset="0"/>
              <a:sym typeface="Arial" charset="0"/>
            </a:endParaRPr>
          </a:p>
          <a:p>
            <a:pPr marL="212725" indent="-212725" defTabSz="1300163" eaLnBrk="1">
              <a:spcBef>
                <a:spcPts val="700"/>
              </a:spcBef>
              <a:buClr>
                <a:srgbClr val="000000"/>
              </a:buClr>
              <a:buFont typeface="ArialMT"/>
              <a:buChar char="•"/>
            </a:pPr>
            <a:r>
              <a:rPr lang="en-US" sz="3900" smtClean="0">
                <a:latin typeface="Arial" charset="0"/>
                <a:cs typeface="Arial" charset="0"/>
                <a:sym typeface="Arial" charset="0"/>
              </a:rPr>
              <a:t>A public health advocacy model a useful framework</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smtClean="0">
                <a:latin typeface="Arial" charset="0"/>
                <a:cs typeface="Arial" charset="0"/>
                <a:sym typeface="Arial" charset="0"/>
              </a:rPr>
              <a:t>Support Activities</a:t>
            </a:r>
            <a:endParaRPr lang="en-US" smtClean="0"/>
          </a:p>
        </p:txBody>
      </p:sp>
      <p:sp>
        <p:nvSpPr>
          <p:cNvPr id="53250"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Clr>
                <a:srgbClr val="000000"/>
              </a:buClr>
              <a:buFont typeface="ArialMT"/>
              <a:buChar char="•"/>
            </a:pPr>
            <a:r>
              <a:rPr lang="en-US" sz="4500" smtClean="0">
                <a:latin typeface="Arial" charset="0"/>
                <a:cs typeface="Arial" charset="0"/>
                <a:sym typeface="Arial" charset="0"/>
              </a:rPr>
              <a:t>Gather information and evidence</a:t>
            </a:r>
          </a:p>
          <a:p>
            <a:pPr marL="690563" lvl="1" indent="-325438" defTabSz="1300163" eaLnBrk="1">
              <a:spcBef>
                <a:spcPts val="600"/>
              </a:spcBef>
              <a:buClr>
                <a:srgbClr val="000000"/>
              </a:buClr>
              <a:buFont typeface="ArialMT"/>
              <a:buChar char="–"/>
            </a:pPr>
            <a:r>
              <a:rPr lang="en-US" sz="3900" smtClean="0">
                <a:latin typeface="Arial" charset="0"/>
                <a:cs typeface="Arial" charset="0"/>
                <a:sym typeface="Arial" charset="0"/>
              </a:rPr>
              <a:t>Evidence from other countries</a:t>
            </a:r>
          </a:p>
          <a:p>
            <a:pPr marL="690563" lvl="1" indent="-325438" defTabSz="1300163" eaLnBrk="1">
              <a:spcBef>
                <a:spcPts val="600"/>
              </a:spcBef>
              <a:buClr>
                <a:srgbClr val="000000"/>
              </a:buClr>
              <a:buFont typeface="ArialMT"/>
              <a:buChar char="–"/>
            </a:pPr>
            <a:r>
              <a:rPr lang="en-US" sz="3900" smtClean="0">
                <a:latin typeface="Arial" charset="0"/>
                <a:cs typeface="Arial" charset="0"/>
                <a:sym typeface="Arial" charset="0"/>
              </a:rPr>
              <a:t>Any alcohol impairs driving</a:t>
            </a:r>
          </a:p>
          <a:p>
            <a:pPr marL="690563" lvl="1" indent="-325438" defTabSz="1300163" eaLnBrk="1">
              <a:spcBef>
                <a:spcPts val="600"/>
              </a:spcBef>
              <a:buClr>
                <a:srgbClr val="000000"/>
              </a:buClr>
              <a:buFont typeface="ArialMT"/>
              <a:buChar char="–"/>
            </a:pPr>
            <a:r>
              <a:rPr lang="en-US" sz="3900" smtClean="0">
                <a:latin typeface="Arial" charset="0"/>
                <a:cs typeface="Arial" charset="0"/>
                <a:sym typeface="Arial" charset="0"/>
              </a:rPr>
              <a:t>RBT testing works and saves lives and injuries</a:t>
            </a:r>
          </a:p>
          <a:p>
            <a:pPr marL="690563" lvl="1" indent="-325438" defTabSz="1300163" eaLnBrk="1">
              <a:spcBef>
                <a:spcPts val="600"/>
              </a:spcBef>
              <a:buClr>
                <a:srgbClr val="000000"/>
              </a:buClr>
              <a:buFont typeface="ArialMT"/>
              <a:buChar char="–"/>
            </a:pPr>
            <a:r>
              <a:rPr lang="en-US" sz="3900" smtClean="0">
                <a:latin typeface="Arial" charset="0"/>
                <a:cs typeface="Arial" charset="0"/>
                <a:sym typeface="Arial" charset="0"/>
              </a:rPr>
              <a:t>Role of alcohol in road deaths in Ireland</a:t>
            </a:r>
          </a:p>
          <a:p>
            <a:pPr marL="690563" lvl="1" indent="-325438" defTabSz="1300163" eaLnBrk="1">
              <a:spcBef>
                <a:spcPts val="600"/>
              </a:spcBef>
              <a:buSzTx/>
              <a:buFontTx/>
              <a:buNone/>
            </a:pPr>
            <a:endParaRPr lang="en-US" sz="3900" smtClean="0">
              <a:latin typeface="Arial" charset="0"/>
              <a:cs typeface="Arial" charset="0"/>
              <a:sym typeface="Arial" charset="0"/>
            </a:endParaRPr>
          </a:p>
          <a:p>
            <a:pPr marL="161925" indent="-161925" defTabSz="1300163" eaLnBrk="1">
              <a:spcBef>
                <a:spcPts val="700"/>
              </a:spcBef>
              <a:buSzTx/>
              <a:buFontTx/>
              <a:buNone/>
            </a:pPr>
            <a:endParaRPr lang="en-US" sz="4500" smtClean="0">
              <a:latin typeface="Arial" charset="0"/>
              <a:cs typeface="Arial" charset="0"/>
              <a:sym typeface="Arial"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image.png"/>
          <p:cNvPicPr>
            <a:picLocks noChangeAspect="1"/>
          </p:cNvPicPr>
          <p:nvPr/>
        </p:nvPicPr>
        <p:blipFill>
          <a:blip r:embed="rId3"/>
          <a:srcRect/>
          <a:stretch>
            <a:fillRect/>
          </a:stretch>
        </p:blipFill>
        <p:spPr bwMode="auto">
          <a:xfrm>
            <a:off x="561975" y="1203325"/>
            <a:ext cx="12442825" cy="6989763"/>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smtClean="0">
                <a:latin typeface="Arial" charset="0"/>
                <a:cs typeface="Arial" charset="0"/>
                <a:sym typeface="Arial" charset="0"/>
              </a:rPr>
              <a:t>Support Activities</a:t>
            </a:r>
            <a:endParaRPr lang="en-US" smtClean="0"/>
          </a:p>
        </p:txBody>
      </p:sp>
      <p:sp>
        <p:nvSpPr>
          <p:cNvPr id="57346" name="Rectangle 2"/>
          <p:cNvSpPr>
            <a:spLocks noGrp="1" noChangeArrowheads="1"/>
          </p:cNvSpPr>
          <p:nvPr>
            <p:ph type="body" idx="1"/>
          </p:nvPr>
        </p:nvSpPr>
        <p:spPr>
          <a:xfrm>
            <a:off x="649288" y="2274888"/>
            <a:ext cx="11704637" cy="6437312"/>
          </a:xfrm>
        </p:spPr>
        <p:txBody>
          <a:bodyPr lIns="126435" tIns="72248" rIns="126435" bIns="72248" anchor="t"/>
          <a:lstStyle/>
          <a:p>
            <a:pPr marL="193675" indent="-193675" defTabSz="1300163" eaLnBrk="1">
              <a:spcBef>
                <a:spcPts val="700"/>
              </a:spcBef>
              <a:buSzTx/>
              <a:buFontTx/>
              <a:buNone/>
            </a:pPr>
            <a:endParaRPr lang="en-US" sz="4500" smtClean="0">
              <a:latin typeface="Arial" charset="0"/>
              <a:cs typeface="Arial" charset="0"/>
              <a:sym typeface="Arial" charset="0"/>
            </a:endParaRPr>
          </a:p>
          <a:p>
            <a:pPr marL="193675" indent="-193675" defTabSz="1300163" eaLnBrk="1">
              <a:spcBef>
                <a:spcPts val="700"/>
              </a:spcBef>
              <a:buClr>
                <a:srgbClr val="000000"/>
              </a:buClr>
              <a:buFont typeface="ArialMT"/>
              <a:buChar char="•"/>
            </a:pPr>
            <a:r>
              <a:rPr lang="en-US" sz="4500" smtClean="0">
                <a:latin typeface="Arial" charset="0"/>
                <a:cs typeface="Arial" charset="0"/>
                <a:sym typeface="Arial" charset="0"/>
              </a:rPr>
              <a:t>Creating public awareness</a:t>
            </a:r>
          </a:p>
          <a:p>
            <a:pPr marL="193675" indent="-193675" defTabSz="1300163" eaLnBrk="1">
              <a:spcBef>
                <a:spcPts val="700"/>
              </a:spcBef>
              <a:buSzTx/>
              <a:buFontTx/>
              <a:buNone/>
            </a:pPr>
            <a:endParaRPr lang="en-US" sz="4500" smtClean="0">
              <a:latin typeface="Arial" charset="0"/>
              <a:cs typeface="Arial" charset="0"/>
              <a:sym typeface="Arial" charset="0"/>
            </a:endParaRPr>
          </a:p>
          <a:p>
            <a:pPr marL="193675" indent="-193675" defTabSz="1300163" eaLnBrk="1">
              <a:spcBef>
                <a:spcPts val="700"/>
              </a:spcBef>
              <a:buClr>
                <a:srgbClr val="000000"/>
              </a:buClr>
              <a:buFont typeface="ArialMT"/>
              <a:buChar char="•"/>
            </a:pPr>
            <a:r>
              <a:rPr lang="en-US" sz="4500" smtClean="0">
                <a:latin typeface="Arial" charset="0"/>
                <a:cs typeface="Arial" charset="0"/>
                <a:sym typeface="Arial" charset="0"/>
              </a:rPr>
              <a:t>Conduct opinion polls</a:t>
            </a:r>
          </a:p>
          <a:p>
            <a:pPr marL="193675" indent="-193675" defTabSz="1300163" eaLnBrk="1">
              <a:spcBef>
                <a:spcPts val="700"/>
              </a:spcBef>
              <a:buSzTx/>
              <a:buFontTx/>
              <a:buNone/>
            </a:pPr>
            <a:endParaRPr lang="en-US" sz="4500" smtClean="0">
              <a:latin typeface="Arial" charset="0"/>
              <a:cs typeface="Arial" charset="0"/>
              <a:sym typeface="Arial"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5100" b="1" smtClean="0">
                <a:latin typeface="Arial" charset="0"/>
                <a:cs typeface="Arial" charset="0"/>
                <a:sym typeface="Arial" charset="0"/>
              </a:rPr>
              <a:t>Alcohol Action Ireland Survey 2005</a:t>
            </a:r>
            <a:endParaRPr lang="en-US" smtClean="0"/>
          </a:p>
        </p:txBody>
      </p:sp>
      <p:sp>
        <p:nvSpPr>
          <p:cNvPr id="59394"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Clr>
                <a:srgbClr val="000000"/>
              </a:buClr>
              <a:buFont typeface="ArialMT"/>
              <a:buChar char="•"/>
            </a:pPr>
            <a:r>
              <a:rPr lang="en-US" sz="4500" smtClean="0">
                <a:latin typeface="Arial" charset="0"/>
                <a:cs typeface="Arial" charset="0"/>
                <a:sym typeface="Arial" charset="0"/>
              </a:rPr>
              <a:t>87% in favour of the introduction of RBT</a:t>
            </a:r>
            <a:endParaRPr lang="en-US"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649288" y="390525"/>
            <a:ext cx="11704637" cy="1625600"/>
          </a:xfrm>
        </p:spPr>
        <p:txBody>
          <a:bodyPr lIns="126435" tIns="72248" rIns="126435" bIns="72248"/>
          <a:lstStyle/>
          <a:p>
            <a:pPr eaLnBrk="1"/>
            <a:r>
              <a:rPr lang="en-US" smtClean="0"/>
              <a:t>Drink Driving</a:t>
            </a:r>
          </a:p>
        </p:txBody>
      </p:sp>
      <p:sp>
        <p:nvSpPr>
          <p:cNvPr id="61442" name="Rectangle 2"/>
          <p:cNvSpPr>
            <a:spLocks noGrp="1" noChangeArrowheads="1"/>
          </p:cNvSpPr>
          <p:nvPr>
            <p:ph type="body" idx="1"/>
          </p:nvPr>
        </p:nvSpPr>
        <p:spPr>
          <a:xfrm>
            <a:off x="649288" y="2274888"/>
            <a:ext cx="11704637" cy="6437312"/>
          </a:xfrm>
        </p:spPr>
        <p:txBody>
          <a:bodyPr lIns="126435" tIns="72248" rIns="126435" bIns="72248" anchor="t"/>
          <a:lstStyle/>
          <a:p>
            <a:pPr marL="141288" indent="-141288" defTabSz="1300163" eaLnBrk="1">
              <a:spcBef>
                <a:spcPts val="700"/>
              </a:spcBef>
              <a:buSzTx/>
              <a:buFontTx/>
              <a:buNone/>
            </a:pPr>
            <a:endParaRPr lang="en-US" sz="4500" smtClean="0">
              <a:latin typeface="Arial" charset="0"/>
              <a:cs typeface="Arial" charset="0"/>
              <a:sym typeface="Arial" charset="0"/>
            </a:endParaRPr>
          </a:p>
          <a:p>
            <a:pPr marL="141288" indent="-141288" defTabSz="1300163" eaLnBrk="1">
              <a:spcBef>
                <a:spcPts val="700"/>
              </a:spcBef>
              <a:buSzTx/>
              <a:buFontTx/>
              <a:buNone/>
            </a:pPr>
            <a:endParaRPr lang="en-US" sz="4500" smtClean="0">
              <a:latin typeface="Arial" charset="0"/>
              <a:cs typeface="Arial" charset="0"/>
              <a:sym typeface="Arial" charset="0"/>
            </a:endParaRPr>
          </a:p>
          <a:p>
            <a:pPr marL="141288" indent="-141288" defTabSz="1300163" eaLnBrk="1">
              <a:spcBef>
                <a:spcPts val="700"/>
              </a:spcBef>
              <a:buClr>
                <a:srgbClr val="000000"/>
              </a:buClr>
              <a:buFont typeface="ArialMT"/>
              <a:buChar char="•"/>
            </a:pPr>
            <a:r>
              <a:rPr lang="en-US" sz="3900" smtClean="0">
                <a:latin typeface="Arial" charset="0"/>
                <a:cs typeface="Arial" charset="0"/>
                <a:sym typeface="Arial" charset="0"/>
              </a:rPr>
              <a:t>Over 8 out of 10 drivers surveyed rated drinking and driving as extremely shameful</a:t>
            </a:r>
          </a:p>
          <a:p>
            <a:pPr marL="141288" indent="-141288" defTabSz="1300163" eaLnBrk="1">
              <a:spcBef>
                <a:spcPts val="700"/>
              </a:spcBef>
              <a:buClr>
                <a:srgbClr val="000000"/>
              </a:buClr>
              <a:buFont typeface="ArialMT"/>
              <a:buChar char="•"/>
            </a:pPr>
            <a:endParaRPr lang="en-US" sz="3900" smtClean="0">
              <a:latin typeface="Arial" charset="0"/>
              <a:cs typeface="Arial" charset="0"/>
              <a:sym typeface="Arial" charset="0"/>
            </a:endParaRPr>
          </a:p>
          <a:p>
            <a:pPr marL="141288" indent="-141288" defTabSz="1300163" eaLnBrk="1">
              <a:spcBef>
                <a:spcPts val="700"/>
              </a:spcBef>
              <a:buClr>
                <a:srgbClr val="000000"/>
              </a:buClr>
              <a:buFont typeface="ArialMT"/>
              <a:buChar char="•"/>
            </a:pPr>
            <a:r>
              <a:rPr lang="en-US" sz="3900" smtClean="0">
                <a:latin typeface="Arial" charset="0"/>
                <a:cs typeface="Arial" charset="0"/>
                <a:sym typeface="Arial" charset="0"/>
              </a:rPr>
              <a:t>More shameful than adultery and tax evasion</a:t>
            </a:r>
            <a:br>
              <a:rPr lang="en-US" sz="3900" smtClean="0">
                <a:latin typeface="Arial" charset="0"/>
                <a:cs typeface="Arial" charset="0"/>
                <a:sym typeface="Arial" charset="0"/>
              </a:rPr>
            </a:br>
            <a:endParaRPr lang="en-US" smtClean="0"/>
          </a:p>
        </p:txBody>
      </p:sp>
      <p:sp>
        <p:nvSpPr>
          <p:cNvPr id="61443" name="Rectangle 3"/>
          <p:cNvSpPr>
            <a:spLocks/>
          </p:cNvSpPr>
          <p:nvPr/>
        </p:nvSpPr>
        <p:spPr bwMode="auto">
          <a:xfrm>
            <a:off x="4441825" y="8882063"/>
            <a:ext cx="4119563" cy="676275"/>
          </a:xfrm>
          <a:prstGeom prst="rect">
            <a:avLst/>
          </a:prstGeom>
          <a:noFill/>
          <a:ln w="12700">
            <a:noFill/>
            <a:miter lim="0"/>
            <a:headEnd/>
            <a:tailEnd/>
          </a:ln>
        </p:spPr>
        <p:txBody>
          <a:bodyPr lIns="126435" tIns="72248" rIns="126435" bIns="72248"/>
          <a:lstStyle/>
          <a:p>
            <a:pPr algn="ctr" defTabSz="1300163" hangingPunct="0"/>
            <a:r>
              <a:rPr lang="en-US" sz="1900">
                <a:latin typeface="Arial" charset="0"/>
                <a:cs typeface="Arial" charset="0"/>
                <a:sym typeface="Arial" charset="0"/>
              </a:rPr>
              <a:t>RSA 2006</a:t>
            </a: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smtClean="0">
                <a:latin typeface="Arial" charset="0"/>
                <a:cs typeface="Arial" charset="0"/>
                <a:sym typeface="Arial" charset="0"/>
              </a:rPr>
              <a:t>Support Activities</a:t>
            </a:r>
            <a:endParaRPr lang="en-US" smtClean="0"/>
          </a:p>
        </p:txBody>
      </p:sp>
      <p:sp>
        <p:nvSpPr>
          <p:cNvPr id="63490"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Clr>
                <a:srgbClr val="000000"/>
              </a:buClr>
              <a:buFont typeface="ArialMT"/>
              <a:buChar char="•"/>
            </a:pPr>
            <a:r>
              <a:rPr lang="en-US" sz="4500" smtClean="0">
                <a:latin typeface="Arial" charset="0"/>
                <a:cs typeface="Arial" charset="0"/>
                <a:sym typeface="Arial" charset="0"/>
              </a:rPr>
              <a:t>Acting ethically</a:t>
            </a:r>
          </a:p>
          <a:p>
            <a:pPr marL="863600" lvl="1" indent="-406400" defTabSz="1300163" eaLnBrk="1">
              <a:spcBef>
                <a:spcPts val="600"/>
              </a:spcBef>
              <a:buClr>
                <a:srgbClr val="000000"/>
              </a:buClr>
              <a:buFont typeface="ArialMT"/>
              <a:buChar char="–"/>
            </a:pPr>
            <a:r>
              <a:rPr lang="en-US" sz="3900" smtClean="0">
                <a:latin typeface="Arial" charset="0"/>
                <a:cs typeface="Arial" charset="0"/>
                <a:sym typeface="Arial" charset="0"/>
              </a:rPr>
              <a:t>Played the ball not the man</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image.jpg"/>
          <p:cNvPicPr>
            <a:picLocks noChangeAspect="1"/>
          </p:cNvPicPr>
          <p:nvPr/>
        </p:nvPicPr>
        <p:blipFill>
          <a:blip r:embed="rId3"/>
          <a:srcRect/>
          <a:stretch>
            <a:fillRect/>
          </a:stretch>
        </p:blipFill>
        <p:spPr bwMode="auto">
          <a:xfrm>
            <a:off x="1820863" y="714375"/>
            <a:ext cx="9363075" cy="8323263"/>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649288" y="390525"/>
            <a:ext cx="11704637" cy="1625600"/>
          </a:xfrm>
        </p:spPr>
        <p:txBody>
          <a:bodyPr lIns="126435" tIns="72248" rIns="126435" bIns="72248"/>
          <a:lstStyle/>
          <a:p>
            <a:pPr eaLnBrk="1"/>
            <a:endParaRPr lang="en-GB" smtClean="0"/>
          </a:p>
        </p:txBody>
      </p:sp>
      <p:sp>
        <p:nvSpPr>
          <p:cNvPr id="67586" name="Rectangle 2"/>
          <p:cNvSpPr>
            <a:spLocks noGrp="1" noChangeArrowheads="1"/>
          </p:cNvSpPr>
          <p:nvPr>
            <p:ph type="body" idx="1"/>
          </p:nvPr>
        </p:nvSpPr>
        <p:spPr>
          <a:xfrm>
            <a:off x="649288" y="2274888"/>
            <a:ext cx="11704637" cy="6437312"/>
          </a:xfrm>
        </p:spPr>
        <p:txBody>
          <a:bodyPr lIns="126435" tIns="72248" rIns="126435" bIns="72248" anchor="t"/>
          <a:lstStyle/>
          <a:p>
            <a:pPr marL="193675" indent="-193675" defTabSz="1300163" eaLnBrk="1">
              <a:spcBef>
                <a:spcPts val="700"/>
              </a:spcBef>
              <a:buSzTx/>
              <a:buFontTx/>
              <a:buNone/>
            </a:pPr>
            <a:endParaRPr lang="en-US" sz="4500" smtClean="0">
              <a:latin typeface="Arial" charset="0"/>
              <a:cs typeface="Arial" charset="0"/>
              <a:sym typeface="Arial" charset="0"/>
            </a:endParaRPr>
          </a:p>
          <a:p>
            <a:pPr marL="193675" indent="-193675" defTabSz="1300163" eaLnBrk="1">
              <a:spcBef>
                <a:spcPts val="700"/>
              </a:spcBef>
              <a:buSzTx/>
              <a:buFontTx/>
              <a:buNone/>
            </a:pPr>
            <a:endParaRPr lang="en-US" sz="4500" smtClean="0">
              <a:latin typeface="Arial" charset="0"/>
              <a:cs typeface="Arial" charset="0"/>
              <a:sym typeface="Arial" charset="0"/>
            </a:endParaRPr>
          </a:p>
          <a:p>
            <a:pPr marL="193675" indent="-193675" defTabSz="1300163" eaLnBrk="1">
              <a:spcBef>
                <a:spcPts val="700"/>
              </a:spcBef>
              <a:buClr>
                <a:srgbClr val="000000"/>
              </a:buClr>
              <a:buFont typeface="ArialMT"/>
              <a:buChar char="•"/>
            </a:pPr>
            <a:r>
              <a:rPr lang="en-US" sz="4500" smtClean="0">
                <a:latin typeface="Arial" charset="0"/>
                <a:cs typeface="Arial" charset="0"/>
                <a:sym typeface="Arial" charset="0"/>
              </a:rPr>
              <a:t>Random Breath Testing implemented in July 2006</a:t>
            </a:r>
          </a:p>
          <a:p>
            <a:pPr marL="193675" indent="-193675" defTabSz="1300163" eaLnBrk="1">
              <a:spcBef>
                <a:spcPts val="700"/>
              </a:spcBef>
              <a:buSzTx/>
              <a:buFontTx/>
              <a:buNone/>
            </a:pPr>
            <a:endParaRPr lang="en-US" sz="4500" smtClean="0">
              <a:latin typeface="Arial" charset="0"/>
              <a:cs typeface="Arial" charset="0"/>
              <a:sym typeface="Arial" charset="0"/>
            </a:endParaRPr>
          </a:p>
          <a:p>
            <a:pPr marL="193675" indent="-193675" defTabSz="1300163" eaLnBrk="1">
              <a:spcBef>
                <a:spcPts val="700"/>
              </a:spcBef>
              <a:buClr>
                <a:srgbClr val="000000"/>
              </a:buClr>
              <a:buFont typeface="ArialMT"/>
              <a:buChar char="•"/>
            </a:pPr>
            <a:r>
              <a:rPr lang="en-US" sz="4500" smtClean="0">
                <a:latin typeface="Arial" charset="0"/>
                <a:cs typeface="Arial" charset="0"/>
                <a:sym typeface="Arial" charset="0"/>
              </a:rPr>
              <a:t>Lower limits for alcohol in 2011</a:t>
            </a:r>
            <a:endParaRPr lang="en-US" smtClean="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xfrm>
            <a:off x="649288" y="390525"/>
            <a:ext cx="11704637" cy="1182688"/>
          </a:xfrm>
        </p:spPr>
        <p:txBody>
          <a:bodyPr lIns="126435" tIns="72248" rIns="126435" bIns="72248"/>
          <a:lstStyle/>
          <a:p>
            <a:pPr defTabSz="1300163" eaLnBrk="1"/>
            <a:r>
              <a:rPr lang="en-US" sz="5100" smtClean="0">
                <a:latin typeface="Arial" charset="0"/>
                <a:cs typeface="Arial" charset="0"/>
                <a:sym typeface="Arial" charset="0"/>
              </a:rPr>
              <a:t>Deaths on Irish Roads 1961-2011</a:t>
            </a:r>
            <a:endParaRPr lang="en-US" smtClean="0"/>
          </a:p>
        </p:txBody>
      </p:sp>
      <p:graphicFrame>
        <p:nvGraphicFramePr>
          <p:cNvPr id="69634" name="Object 2"/>
          <p:cNvGraphicFramePr>
            <a:graphicFrameLocks noChangeAspect="1"/>
          </p:cNvGraphicFramePr>
          <p:nvPr/>
        </p:nvGraphicFramePr>
        <p:xfrm>
          <a:off x="461963" y="2170113"/>
          <a:ext cx="10744200" cy="7080250"/>
        </p:xfrm>
        <a:graphic>
          <a:graphicData uri="http://schemas.openxmlformats.org/presentationml/2006/ole">
            <p:oleObj spid="_x0000_s69634" r:id="rId4" imgW="10742083" imgH="7078069" progId="Excel.Chart.8">
              <p:embed/>
            </p:oleObj>
          </a:graphicData>
        </a:graphic>
      </p:graphicFrame>
      <p:sp>
        <p:nvSpPr>
          <p:cNvPr id="69635" name="Line 3"/>
          <p:cNvSpPr>
            <a:spLocks noChangeShapeType="1"/>
          </p:cNvSpPr>
          <p:nvPr/>
        </p:nvSpPr>
        <p:spPr bwMode="auto">
          <a:xfrm>
            <a:off x="9882188" y="4262438"/>
            <a:ext cx="0" cy="1125537"/>
          </a:xfrm>
          <a:prstGeom prst="line">
            <a:avLst/>
          </a:prstGeom>
          <a:noFill/>
          <a:ln w="13546">
            <a:solidFill>
              <a:srgbClr val="000000"/>
            </a:solidFill>
            <a:round/>
            <a:headEnd/>
            <a:tailEnd type="arrow" w="lg" len="lg"/>
          </a:ln>
        </p:spPr>
        <p:txBody>
          <a:bodyPr/>
          <a:lstStyle/>
          <a:p>
            <a:endParaRPr lang="en-US"/>
          </a:p>
        </p:txBody>
      </p:sp>
      <p:sp>
        <p:nvSpPr>
          <p:cNvPr id="69636" name="Rectangle 4"/>
          <p:cNvSpPr>
            <a:spLocks/>
          </p:cNvSpPr>
          <p:nvPr/>
        </p:nvSpPr>
        <p:spPr bwMode="auto">
          <a:xfrm>
            <a:off x="9369425" y="3648075"/>
            <a:ext cx="1638300" cy="398463"/>
          </a:xfrm>
          <a:prstGeom prst="rect">
            <a:avLst/>
          </a:prstGeom>
          <a:noFill/>
          <a:ln w="12700">
            <a:noFill/>
            <a:miter lim="0"/>
            <a:headEnd/>
            <a:tailEnd/>
          </a:ln>
        </p:spPr>
        <p:txBody>
          <a:bodyPr lIns="126435" tIns="72248" rIns="126435" bIns="72248"/>
          <a:lstStyle/>
          <a:p>
            <a:pPr defTabSz="1300163" hangingPunct="0"/>
            <a:r>
              <a:rPr lang="en-US" sz="1700">
                <a:latin typeface="Arial" charset="0"/>
                <a:cs typeface="Arial" charset="0"/>
                <a:sym typeface="Arial" charset="0"/>
              </a:rPr>
              <a:t>RBT</a:t>
            </a:r>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649288" y="390525"/>
            <a:ext cx="11704637" cy="1182688"/>
          </a:xfrm>
        </p:spPr>
        <p:txBody>
          <a:bodyPr lIns="126435" tIns="72248" rIns="126435" bIns="72248"/>
          <a:lstStyle/>
          <a:p>
            <a:pPr defTabSz="1300163" eaLnBrk="1"/>
            <a:r>
              <a:rPr lang="en-US" sz="5100" smtClean="0">
                <a:latin typeface="Arial" charset="0"/>
                <a:cs typeface="Arial" charset="0"/>
                <a:sym typeface="Arial" charset="0"/>
              </a:rPr>
              <a:t>Deaths on Irish Roads 1961-2011</a:t>
            </a:r>
            <a:endParaRPr lang="en-US" smtClean="0"/>
          </a:p>
        </p:txBody>
      </p:sp>
      <p:graphicFrame>
        <p:nvGraphicFramePr>
          <p:cNvPr id="71682" name="Object 2"/>
          <p:cNvGraphicFramePr>
            <a:graphicFrameLocks noChangeAspect="1"/>
          </p:cNvGraphicFramePr>
          <p:nvPr/>
        </p:nvGraphicFramePr>
        <p:xfrm>
          <a:off x="461963" y="2170113"/>
          <a:ext cx="10744200" cy="7080250"/>
        </p:xfrm>
        <a:graphic>
          <a:graphicData uri="http://schemas.openxmlformats.org/presentationml/2006/ole">
            <p:oleObj spid="_x0000_s71682" r:id="rId4" imgW="10742083" imgH="7078069" progId="Excel.Chart.8">
              <p:embed/>
            </p:oleObj>
          </a:graphicData>
        </a:graphic>
      </p:graphicFrame>
      <p:sp>
        <p:nvSpPr>
          <p:cNvPr id="71683" name="Line 3"/>
          <p:cNvSpPr>
            <a:spLocks noChangeShapeType="1"/>
          </p:cNvSpPr>
          <p:nvPr/>
        </p:nvSpPr>
        <p:spPr bwMode="auto">
          <a:xfrm>
            <a:off x="9882188" y="4262438"/>
            <a:ext cx="0" cy="1125537"/>
          </a:xfrm>
          <a:prstGeom prst="line">
            <a:avLst/>
          </a:prstGeom>
          <a:noFill/>
          <a:ln w="13546">
            <a:solidFill>
              <a:srgbClr val="000000"/>
            </a:solidFill>
            <a:round/>
            <a:headEnd/>
            <a:tailEnd type="arrow" w="lg" len="lg"/>
          </a:ln>
        </p:spPr>
        <p:txBody>
          <a:bodyPr/>
          <a:lstStyle/>
          <a:p>
            <a:endParaRPr lang="en-US"/>
          </a:p>
        </p:txBody>
      </p:sp>
      <p:sp>
        <p:nvSpPr>
          <p:cNvPr id="71684" name="Rectangle 4"/>
          <p:cNvSpPr>
            <a:spLocks/>
          </p:cNvSpPr>
          <p:nvPr/>
        </p:nvSpPr>
        <p:spPr bwMode="auto">
          <a:xfrm>
            <a:off x="9369425" y="3648075"/>
            <a:ext cx="1638300" cy="398463"/>
          </a:xfrm>
          <a:prstGeom prst="rect">
            <a:avLst/>
          </a:prstGeom>
          <a:noFill/>
          <a:ln w="12700">
            <a:noFill/>
            <a:miter lim="0"/>
            <a:headEnd/>
            <a:tailEnd/>
          </a:ln>
        </p:spPr>
        <p:txBody>
          <a:bodyPr lIns="126435" tIns="72248" rIns="126435" bIns="72248"/>
          <a:lstStyle/>
          <a:p>
            <a:pPr defTabSz="1300163" hangingPunct="0"/>
            <a:r>
              <a:rPr lang="en-US" sz="1700">
                <a:latin typeface="Arial" charset="0"/>
                <a:cs typeface="Arial" charset="0"/>
                <a:sym typeface="Arial" charset="0"/>
              </a:rPr>
              <a:t>RBT</a:t>
            </a:r>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49288" y="390525"/>
            <a:ext cx="11704637" cy="1625600"/>
          </a:xfrm>
        </p:spPr>
        <p:txBody>
          <a:bodyPr lIns="126435" tIns="72248" rIns="126435" bIns="72248"/>
          <a:lstStyle/>
          <a:p>
            <a:pPr eaLnBrk="1"/>
            <a:endParaRPr lang="en-GB" smtClean="0"/>
          </a:p>
        </p:txBody>
      </p:sp>
      <p:sp>
        <p:nvSpPr>
          <p:cNvPr id="18434" name="Rectangle 2"/>
          <p:cNvSpPr>
            <a:spLocks noGrp="1" noChangeArrowheads="1"/>
          </p:cNvSpPr>
          <p:nvPr>
            <p:ph type="body" idx="1"/>
          </p:nvPr>
        </p:nvSpPr>
        <p:spPr>
          <a:xfrm>
            <a:off x="649288" y="2274888"/>
            <a:ext cx="11704637" cy="6437312"/>
          </a:xfrm>
        </p:spPr>
        <p:txBody>
          <a:bodyPr lIns="126435" tIns="72248" rIns="126435" bIns="72248" anchor="t"/>
          <a:lstStyle/>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SzTx/>
              <a:buFontTx/>
              <a:buNone/>
            </a:pPr>
            <a:endParaRPr lang="en-US" sz="4500" smtClean="0">
              <a:latin typeface="Arial" charset="0"/>
              <a:cs typeface="Arial" charset="0"/>
              <a:sym typeface="Arial" charset="0"/>
            </a:endParaRPr>
          </a:p>
          <a:p>
            <a:pPr marL="161925" indent="-161925" defTabSz="1300163" eaLnBrk="1">
              <a:spcBef>
                <a:spcPts val="700"/>
              </a:spcBef>
              <a:buClr>
                <a:srgbClr val="000000"/>
              </a:buClr>
              <a:buFont typeface="ArialMT"/>
              <a:buChar char="•"/>
            </a:pPr>
            <a:r>
              <a:rPr lang="en-US" sz="4500" smtClean="0">
                <a:latin typeface="Arial" charset="0"/>
                <a:cs typeface="Arial" charset="0"/>
                <a:sym typeface="Arial" charset="0"/>
              </a:rPr>
              <a:t>Context and background</a:t>
            </a:r>
            <a:endParaRPr lang="en-US" smtClean="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649288" y="390525"/>
            <a:ext cx="11704637" cy="1182688"/>
          </a:xfrm>
        </p:spPr>
        <p:txBody>
          <a:bodyPr lIns="126435" tIns="72248" rIns="126435" bIns="72248"/>
          <a:lstStyle/>
          <a:p>
            <a:pPr defTabSz="1300163" eaLnBrk="1"/>
            <a:r>
              <a:rPr lang="en-US" sz="5100" smtClean="0">
                <a:latin typeface="Arial" charset="0"/>
                <a:cs typeface="Arial" charset="0"/>
                <a:sym typeface="Arial" charset="0"/>
              </a:rPr>
              <a:t>Deaths on Irish Roads 1961-2011</a:t>
            </a:r>
            <a:endParaRPr lang="en-US" smtClean="0"/>
          </a:p>
        </p:txBody>
      </p:sp>
      <p:graphicFrame>
        <p:nvGraphicFramePr>
          <p:cNvPr id="73730" name="Object 2"/>
          <p:cNvGraphicFramePr>
            <a:graphicFrameLocks noChangeAspect="1"/>
          </p:cNvGraphicFramePr>
          <p:nvPr/>
        </p:nvGraphicFramePr>
        <p:xfrm>
          <a:off x="461963" y="2170113"/>
          <a:ext cx="10744200" cy="7080250"/>
        </p:xfrm>
        <a:graphic>
          <a:graphicData uri="http://schemas.openxmlformats.org/presentationml/2006/ole">
            <p:oleObj spid="_x0000_s73730" r:id="rId4" imgW="10742083" imgH="7078069" progId="Excel.Chart.8">
              <p:embed/>
            </p:oleObj>
          </a:graphicData>
        </a:graphic>
      </p:graphicFrame>
      <p:sp>
        <p:nvSpPr>
          <p:cNvPr id="73731" name="Line 3"/>
          <p:cNvSpPr>
            <a:spLocks noChangeShapeType="1"/>
          </p:cNvSpPr>
          <p:nvPr/>
        </p:nvSpPr>
        <p:spPr bwMode="auto">
          <a:xfrm>
            <a:off x="9882188" y="4262438"/>
            <a:ext cx="0" cy="1125537"/>
          </a:xfrm>
          <a:prstGeom prst="line">
            <a:avLst/>
          </a:prstGeom>
          <a:noFill/>
          <a:ln w="13546">
            <a:solidFill>
              <a:srgbClr val="000000"/>
            </a:solidFill>
            <a:round/>
            <a:headEnd/>
            <a:tailEnd type="arrow" w="lg" len="lg"/>
          </a:ln>
        </p:spPr>
        <p:txBody>
          <a:bodyPr/>
          <a:lstStyle/>
          <a:p>
            <a:endParaRPr lang="en-US"/>
          </a:p>
        </p:txBody>
      </p:sp>
      <p:sp>
        <p:nvSpPr>
          <p:cNvPr id="73732" name="Rectangle 4"/>
          <p:cNvSpPr>
            <a:spLocks/>
          </p:cNvSpPr>
          <p:nvPr/>
        </p:nvSpPr>
        <p:spPr bwMode="auto">
          <a:xfrm>
            <a:off x="9369425" y="3648075"/>
            <a:ext cx="1638300" cy="398463"/>
          </a:xfrm>
          <a:prstGeom prst="rect">
            <a:avLst/>
          </a:prstGeom>
          <a:noFill/>
          <a:ln w="12700">
            <a:noFill/>
            <a:miter lim="0"/>
            <a:headEnd/>
            <a:tailEnd/>
          </a:ln>
        </p:spPr>
        <p:txBody>
          <a:bodyPr lIns="126435" tIns="72248" rIns="126435" bIns="72248"/>
          <a:lstStyle/>
          <a:p>
            <a:pPr defTabSz="1300163" hangingPunct="0"/>
            <a:r>
              <a:rPr lang="en-US" sz="1700">
                <a:latin typeface="Arial" charset="0"/>
                <a:cs typeface="Arial" charset="0"/>
                <a:sym typeface="Arial" charset="0"/>
              </a:rPr>
              <a:t>RBT</a:t>
            </a:r>
            <a:endParaRPr lang="en-US"/>
          </a:p>
        </p:txBody>
      </p:sp>
      <p:sp>
        <p:nvSpPr>
          <p:cNvPr id="73733" name="Rectangle 5"/>
          <p:cNvSpPr>
            <a:spLocks/>
          </p:cNvSpPr>
          <p:nvPr/>
        </p:nvSpPr>
        <p:spPr bwMode="auto">
          <a:xfrm>
            <a:off x="5681663" y="2930525"/>
            <a:ext cx="2867025" cy="652463"/>
          </a:xfrm>
          <a:prstGeom prst="rect">
            <a:avLst/>
          </a:prstGeom>
          <a:noFill/>
          <a:ln w="12700">
            <a:noFill/>
            <a:miter lim="0"/>
            <a:headEnd/>
            <a:tailEnd/>
          </a:ln>
        </p:spPr>
        <p:txBody>
          <a:bodyPr lIns="126435" tIns="72248" rIns="126435" bIns="72248"/>
          <a:lstStyle/>
          <a:p>
            <a:pPr defTabSz="1300163" hangingPunct="0"/>
            <a:r>
              <a:rPr lang="en-US" sz="1700">
                <a:latin typeface="Arial" charset="0"/>
                <a:cs typeface="Arial" charset="0"/>
                <a:sym typeface="Arial" charset="0"/>
              </a:rPr>
              <a:t>Blood alcohol reduced to 80 mg/ml</a:t>
            </a:r>
            <a:endParaRPr lang="en-US"/>
          </a:p>
        </p:txBody>
      </p:sp>
      <p:sp>
        <p:nvSpPr>
          <p:cNvPr id="73734" name="Line 6"/>
          <p:cNvSpPr>
            <a:spLocks noChangeShapeType="1"/>
          </p:cNvSpPr>
          <p:nvPr/>
        </p:nvSpPr>
        <p:spPr bwMode="auto">
          <a:xfrm>
            <a:off x="6604000" y="3749675"/>
            <a:ext cx="0" cy="715963"/>
          </a:xfrm>
          <a:prstGeom prst="line">
            <a:avLst/>
          </a:prstGeom>
          <a:noFill/>
          <a:ln w="13546">
            <a:solidFill>
              <a:srgbClr val="000000"/>
            </a:solidFill>
            <a:round/>
            <a:headEnd/>
            <a:tailEnd type="arrow" w="lg" len="lg"/>
          </a:ln>
        </p:spPr>
        <p:txBody>
          <a:bodyPr/>
          <a:lstStyle/>
          <a:p>
            <a:endParaRPr lang="en-US"/>
          </a:p>
        </p:txBody>
      </p:sp>
      <p:sp>
        <p:nvSpPr>
          <p:cNvPr id="73735" name="Rectangle 7"/>
          <p:cNvSpPr>
            <a:spLocks/>
          </p:cNvSpPr>
          <p:nvPr/>
        </p:nvSpPr>
        <p:spPr bwMode="auto">
          <a:xfrm>
            <a:off x="3735388" y="5489575"/>
            <a:ext cx="1946275" cy="919163"/>
          </a:xfrm>
          <a:prstGeom prst="rect">
            <a:avLst/>
          </a:prstGeom>
          <a:noFill/>
          <a:ln w="12700">
            <a:noFill/>
            <a:miter lim="0"/>
            <a:headEnd/>
            <a:tailEnd/>
          </a:ln>
        </p:spPr>
        <p:txBody>
          <a:bodyPr lIns="126435" tIns="72248" rIns="126435" bIns="72248"/>
          <a:lstStyle/>
          <a:p>
            <a:pPr defTabSz="1300163" hangingPunct="0"/>
            <a:r>
              <a:rPr lang="en-US" sz="1700">
                <a:latin typeface="Arial" charset="0"/>
                <a:cs typeface="Arial" charset="0"/>
                <a:sym typeface="Arial" charset="0"/>
              </a:rPr>
              <a:t>Blood alcohol reduced to 100 mg/ml</a:t>
            </a:r>
            <a:endParaRPr lang="en-US"/>
          </a:p>
        </p:txBody>
      </p:sp>
      <p:sp>
        <p:nvSpPr>
          <p:cNvPr id="73736" name="Line 8"/>
          <p:cNvSpPr>
            <a:spLocks noChangeShapeType="1"/>
          </p:cNvSpPr>
          <p:nvPr/>
        </p:nvSpPr>
        <p:spPr bwMode="auto">
          <a:xfrm flipV="1">
            <a:off x="4702175" y="4084638"/>
            <a:ext cx="0" cy="1433512"/>
          </a:xfrm>
          <a:prstGeom prst="line">
            <a:avLst/>
          </a:prstGeom>
          <a:noFill/>
          <a:ln w="13546">
            <a:solidFill>
              <a:srgbClr val="000000"/>
            </a:solidFill>
            <a:round/>
            <a:headEnd/>
            <a:tailEnd type="arrow" w="lg" len="lg"/>
          </a:ln>
        </p:spPr>
        <p:txBody>
          <a:bodyPr/>
          <a:lstStyle/>
          <a:p>
            <a:endParaRPr lang="en-US"/>
          </a:p>
        </p:txBody>
      </p:sp>
      <p:sp>
        <p:nvSpPr>
          <p:cNvPr id="73737" name="Rectangle 9"/>
          <p:cNvSpPr>
            <a:spLocks/>
          </p:cNvSpPr>
          <p:nvPr/>
        </p:nvSpPr>
        <p:spPr bwMode="auto">
          <a:xfrm>
            <a:off x="5783263" y="6208713"/>
            <a:ext cx="1538287" cy="917575"/>
          </a:xfrm>
          <a:prstGeom prst="rect">
            <a:avLst/>
          </a:prstGeom>
          <a:noFill/>
          <a:ln w="12700">
            <a:noFill/>
            <a:miter lim="0"/>
            <a:headEnd/>
            <a:tailEnd/>
          </a:ln>
        </p:spPr>
        <p:txBody>
          <a:bodyPr lIns="126435" tIns="72248" rIns="126435" bIns="72248"/>
          <a:lstStyle/>
          <a:p>
            <a:pPr defTabSz="1300163" hangingPunct="0"/>
            <a:r>
              <a:rPr lang="en-US" sz="1700">
                <a:latin typeface="Arial" charset="0"/>
                <a:cs typeface="Arial" charset="0"/>
                <a:sym typeface="Arial" charset="0"/>
              </a:rPr>
              <a:t>1</a:t>
            </a:r>
            <a:r>
              <a:rPr lang="en-US" sz="1700" baseline="31000">
                <a:latin typeface="Arial" charset="0"/>
                <a:cs typeface="Arial" charset="0"/>
                <a:sym typeface="Arial" charset="0"/>
              </a:rPr>
              <a:t>st</a:t>
            </a:r>
            <a:r>
              <a:rPr lang="en-US" sz="1700">
                <a:latin typeface="Arial" charset="0"/>
                <a:cs typeface="Arial" charset="0"/>
                <a:sym typeface="Arial" charset="0"/>
              </a:rPr>
              <a:t> Road safety strategy</a:t>
            </a:r>
            <a:endParaRPr lang="en-US"/>
          </a:p>
        </p:txBody>
      </p:sp>
      <p:sp>
        <p:nvSpPr>
          <p:cNvPr id="73738" name="Line 10"/>
          <p:cNvSpPr>
            <a:spLocks noChangeShapeType="1"/>
          </p:cNvSpPr>
          <p:nvPr/>
        </p:nvSpPr>
        <p:spPr bwMode="auto">
          <a:xfrm flipV="1">
            <a:off x="6296025" y="5489575"/>
            <a:ext cx="0" cy="719138"/>
          </a:xfrm>
          <a:prstGeom prst="line">
            <a:avLst/>
          </a:prstGeom>
          <a:noFill/>
          <a:ln w="13546">
            <a:solidFill>
              <a:srgbClr val="000000"/>
            </a:solidFill>
            <a:round/>
            <a:headEnd/>
            <a:tailEnd type="arrow" w="lg" len="lg"/>
          </a:ln>
        </p:spPr>
        <p:txBody>
          <a:bodyPr/>
          <a:lstStyle/>
          <a:p>
            <a:endParaRPr lang="en-US"/>
          </a:p>
        </p:txBody>
      </p:sp>
      <p:sp>
        <p:nvSpPr>
          <p:cNvPr id="73739" name="Rectangle 11"/>
          <p:cNvSpPr>
            <a:spLocks/>
          </p:cNvSpPr>
          <p:nvPr/>
        </p:nvSpPr>
        <p:spPr bwMode="auto">
          <a:xfrm>
            <a:off x="9675813" y="7027863"/>
            <a:ext cx="1127125" cy="919162"/>
          </a:xfrm>
          <a:prstGeom prst="rect">
            <a:avLst/>
          </a:prstGeom>
          <a:noFill/>
          <a:ln w="12700">
            <a:noFill/>
            <a:miter lim="0"/>
            <a:headEnd/>
            <a:tailEnd/>
          </a:ln>
        </p:spPr>
        <p:txBody>
          <a:bodyPr lIns="126435" tIns="72248" rIns="126435" bIns="72248"/>
          <a:lstStyle/>
          <a:p>
            <a:pPr defTabSz="1300163" hangingPunct="0"/>
            <a:r>
              <a:rPr lang="en-US" sz="1700">
                <a:latin typeface="Arial" charset="0"/>
                <a:cs typeface="Arial" charset="0"/>
                <a:sym typeface="Arial" charset="0"/>
              </a:rPr>
              <a:t>3</a:t>
            </a:r>
            <a:r>
              <a:rPr lang="en-US" sz="1700" baseline="31000">
                <a:latin typeface="Arial" charset="0"/>
                <a:cs typeface="Arial" charset="0"/>
                <a:sym typeface="Arial" charset="0"/>
              </a:rPr>
              <a:t>rd</a:t>
            </a:r>
            <a:r>
              <a:rPr lang="en-US" sz="1700">
                <a:latin typeface="Arial" charset="0"/>
                <a:cs typeface="Arial" charset="0"/>
                <a:sym typeface="Arial" charset="0"/>
              </a:rPr>
              <a:t> Road safety Strategy</a:t>
            </a:r>
            <a:endParaRPr lang="en-US"/>
          </a:p>
        </p:txBody>
      </p:sp>
      <p:sp>
        <p:nvSpPr>
          <p:cNvPr id="73740" name="Line 12"/>
          <p:cNvSpPr>
            <a:spLocks noChangeShapeType="1"/>
          </p:cNvSpPr>
          <p:nvPr/>
        </p:nvSpPr>
        <p:spPr bwMode="auto">
          <a:xfrm flipV="1">
            <a:off x="10188575" y="5900738"/>
            <a:ext cx="0" cy="1127125"/>
          </a:xfrm>
          <a:prstGeom prst="line">
            <a:avLst/>
          </a:prstGeom>
          <a:noFill/>
          <a:ln w="13546">
            <a:solidFill>
              <a:srgbClr val="000000"/>
            </a:solidFill>
            <a:round/>
            <a:headEnd/>
            <a:tailEnd type="arrow" w="lg" len="lg"/>
          </a:ln>
        </p:spPr>
        <p:txBody>
          <a:bodyPr/>
          <a:lstStyle/>
          <a:p>
            <a:endParaRPr lang="en-US"/>
          </a:p>
        </p:txBody>
      </p:sp>
      <p:sp>
        <p:nvSpPr>
          <p:cNvPr id="73741" name="Rectangle 13"/>
          <p:cNvSpPr>
            <a:spLocks/>
          </p:cNvSpPr>
          <p:nvPr/>
        </p:nvSpPr>
        <p:spPr bwMode="auto">
          <a:xfrm>
            <a:off x="8140700" y="7231063"/>
            <a:ext cx="1127125" cy="919162"/>
          </a:xfrm>
          <a:prstGeom prst="rect">
            <a:avLst/>
          </a:prstGeom>
          <a:noFill/>
          <a:ln w="12700">
            <a:noFill/>
            <a:miter lim="0"/>
            <a:headEnd/>
            <a:tailEnd/>
          </a:ln>
        </p:spPr>
        <p:txBody>
          <a:bodyPr lIns="126435" tIns="72248" rIns="126435" bIns="72248"/>
          <a:lstStyle/>
          <a:p>
            <a:pPr defTabSz="1300163" hangingPunct="0"/>
            <a:r>
              <a:rPr lang="en-US" sz="1700">
                <a:latin typeface="Arial" charset="0"/>
                <a:cs typeface="Arial" charset="0"/>
                <a:sym typeface="Arial" charset="0"/>
              </a:rPr>
              <a:t>2</a:t>
            </a:r>
            <a:r>
              <a:rPr lang="en-US" sz="1700" baseline="31000">
                <a:latin typeface="Arial" charset="0"/>
                <a:cs typeface="Arial" charset="0"/>
                <a:sym typeface="Arial" charset="0"/>
              </a:rPr>
              <a:t>nd</a:t>
            </a:r>
            <a:r>
              <a:rPr lang="en-US" sz="1700">
                <a:latin typeface="Arial" charset="0"/>
                <a:cs typeface="Arial" charset="0"/>
                <a:sym typeface="Arial" charset="0"/>
              </a:rPr>
              <a:t> Road safety strategy</a:t>
            </a:r>
            <a:endParaRPr lang="en-US"/>
          </a:p>
        </p:txBody>
      </p:sp>
      <p:sp>
        <p:nvSpPr>
          <p:cNvPr id="73742" name="Line 14"/>
          <p:cNvSpPr>
            <a:spLocks noChangeShapeType="1"/>
          </p:cNvSpPr>
          <p:nvPr/>
        </p:nvSpPr>
        <p:spPr bwMode="auto">
          <a:xfrm flipV="1">
            <a:off x="9163050" y="5797550"/>
            <a:ext cx="411163" cy="1536700"/>
          </a:xfrm>
          <a:prstGeom prst="line">
            <a:avLst/>
          </a:prstGeom>
          <a:noFill/>
          <a:ln w="13546">
            <a:solidFill>
              <a:srgbClr val="000000"/>
            </a:solidFill>
            <a:round/>
            <a:headEnd/>
            <a:tailEnd type="arrow" w="lg" len="lg"/>
          </a:ln>
        </p:spPr>
        <p:txBody>
          <a:bodyPr/>
          <a:lstStyle/>
          <a:p>
            <a:endParaRPr lang="en-US"/>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a:r>
              <a:rPr lang="en-IE" smtClean="0"/>
              <a:t>RBT effective because</a:t>
            </a:r>
          </a:p>
        </p:txBody>
      </p:sp>
      <p:sp>
        <p:nvSpPr>
          <p:cNvPr id="75778" name="Content Placeholder 2"/>
          <p:cNvSpPr>
            <a:spLocks noGrp="1"/>
          </p:cNvSpPr>
          <p:nvPr>
            <p:ph idx="1"/>
          </p:nvPr>
        </p:nvSpPr>
        <p:spPr/>
        <p:txBody>
          <a:bodyPr/>
          <a:lstStyle/>
          <a:p>
            <a:pPr eaLnBrk="1"/>
            <a:r>
              <a:rPr lang="en-IE" smtClean="0"/>
              <a:t>It is evidence based</a:t>
            </a:r>
          </a:p>
          <a:p>
            <a:pPr eaLnBrk="1"/>
            <a:r>
              <a:rPr lang="en-IE" smtClean="0"/>
              <a:t>Not a code of practice </a:t>
            </a:r>
          </a:p>
          <a:p>
            <a:pPr eaLnBrk="1"/>
            <a:r>
              <a:rPr lang="en-IE" smtClean="0"/>
              <a:t>Not just a campaign</a:t>
            </a:r>
          </a:p>
          <a:p>
            <a:pPr eaLnBrk="1"/>
            <a:r>
              <a:rPr lang="en-IE" smtClean="0"/>
              <a:t>Based on legislation</a:t>
            </a:r>
          </a:p>
          <a:p>
            <a:pPr eaLnBrk="1"/>
            <a:endParaRPr lang="en-IE"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6200" b="1" smtClean="0">
                <a:latin typeface="Arial" charset="0"/>
                <a:cs typeface="Arial" charset="0"/>
                <a:sym typeface="Arial" charset="0"/>
              </a:rPr>
              <a:t>Conclusion</a:t>
            </a:r>
            <a:endParaRPr lang="en-US" smtClean="0"/>
          </a:p>
        </p:txBody>
      </p:sp>
      <p:sp>
        <p:nvSpPr>
          <p:cNvPr id="77826" name="Rectangle 2"/>
          <p:cNvSpPr>
            <a:spLocks noGrp="1" noChangeArrowheads="1"/>
          </p:cNvSpPr>
          <p:nvPr>
            <p:ph type="body" idx="1"/>
          </p:nvPr>
        </p:nvSpPr>
        <p:spPr>
          <a:xfrm>
            <a:off x="649288" y="2274888"/>
            <a:ext cx="11704637" cy="6437312"/>
          </a:xfrm>
        </p:spPr>
        <p:txBody>
          <a:bodyPr lIns="126435" tIns="72248" rIns="126435" bIns="72248" anchor="t"/>
          <a:lstStyle/>
          <a:p>
            <a:pPr marL="323850" indent="-323850" defTabSz="1300163" eaLnBrk="1">
              <a:spcBef>
                <a:spcPts val="700"/>
              </a:spcBef>
              <a:buClr>
                <a:srgbClr val="000000"/>
              </a:buClr>
              <a:buFont typeface="ArialMT"/>
              <a:buChar char="•"/>
            </a:pPr>
            <a:r>
              <a:rPr lang="en-US" sz="4500" smtClean="0">
                <a:latin typeface="Arial" charset="0"/>
                <a:cs typeface="Arial" charset="0"/>
                <a:sym typeface="Arial" charset="0"/>
              </a:rPr>
              <a:t>The implementation of RBT and lower alcohol limits demonstrates that major barriers can be overcome </a:t>
            </a:r>
          </a:p>
          <a:p>
            <a:pPr marL="323850" indent="-323850" defTabSz="1300163" eaLnBrk="1">
              <a:spcBef>
                <a:spcPts val="700"/>
              </a:spcBef>
              <a:buClr>
                <a:srgbClr val="000000"/>
              </a:buClr>
              <a:buFont typeface="ArialMT"/>
              <a:buChar char="•"/>
            </a:pPr>
            <a:endParaRPr lang="en-US" sz="4500" smtClean="0">
              <a:latin typeface="Arial" charset="0"/>
              <a:cs typeface="Arial" charset="0"/>
              <a:sym typeface="Arial" charset="0"/>
            </a:endParaRPr>
          </a:p>
          <a:p>
            <a:pPr marL="323850" indent="-323850" defTabSz="1300163" eaLnBrk="1">
              <a:spcBef>
                <a:spcPts val="700"/>
              </a:spcBef>
              <a:buClr>
                <a:srgbClr val="000000"/>
              </a:buClr>
              <a:buFont typeface="ArialMT"/>
              <a:buChar char="•"/>
            </a:pPr>
            <a:r>
              <a:rPr lang="en-US" sz="4500" smtClean="0">
                <a:latin typeface="Arial" charset="0"/>
                <a:cs typeface="Arial" charset="0"/>
                <a:sym typeface="Arial" charset="0"/>
              </a:rPr>
              <a:t>Implementing evidence based policies reduces alcohol related harm</a:t>
            </a:r>
          </a:p>
          <a:p>
            <a:pPr marL="323850" indent="-323850" defTabSz="1300163" eaLnBrk="1">
              <a:spcBef>
                <a:spcPts val="700"/>
              </a:spcBef>
              <a:buClr>
                <a:srgbClr val="000000"/>
              </a:buClr>
              <a:buFont typeface="ArialMT"/>
              <a:buChar char="•"/>
            </a:pPr>
            <a:endParaRPr lang="en-US" sz="4500" smtClean="0">
              <a:latin typeface="Arial" charset="0"/>
              <a:cs typeface="Arial" charset="0"/>
              <a:sym typeface="Arial" charset="0"/>
            </a:endParaRPr>
          </a:p>
          <a:p>
            <a:pPr marL="323850" indent="-323850" defTabSz="1300163" eaLnBrk="1">
              <a:spcBef>
                <a:spcPts val="700"/>
              </a:spcBef>
              <a:buClr>
                <a:srgbClr val="000000"/>
              </a:buClr>
              <a:buFont typeface="ArialMT"/>
              <a:buChar char="•"/>
            </a:pPr>
            <a:r>
              <a:rPr lang="en-US" sz="4500" smtClean="0">
                <a:latin typeface="Arial" charset="0"/>
                <a:cs typeface="Arial" charset="0"/>
                <a:sym typeface="Arial" charset="0"/>
              </a:rPr>
              <a:t>May take a long time but worth it in the end</a:t>
            </a:r>
          </a:p>
          <a:p>
            <a:pPr marL="323850" indent="-323850" defTabSz="1300163" eaLnBrk="1">
              <a:spcBef>
                <a:spcPts val="700"/>
              </a:spcBef>
              <a:buSzTx/>
              <a:buFontTx/>
              <a:buNone/>
            </a:pPr>
            <a:endParaRPr lang="en-US" sz="4500" smtClean="0">
              <a:latin typeface="Arial" charset="0"/>
              <a:cs typeface="Arial" charset="0"/>
              <a:sym typeface="Arial" charset="0"/>
            </a:endParaRPr>
          </a:p>
          <a:p>
            <a:pPr marL="323850" indent="-323850" defTabSz="1300163" eaLnBrk="1">
              <a:spcBef>
                <a:spcPts val="700"/>
              </a:spcBef>
              <a:buSzTx/>
              <a:buFontTx/>
              <a:buNone/>
            </a:pPr>
            <a:endParaRPr lang="en-US" sz="4500" smtClean="0">
              <a:latin typeface="Arial" charset="0"/>
              <a:cs typeface="Arial" charset="0"/>
              <a:sym typeface="Arial"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5100" smtClean="0">
                <a:latin typeface="Arial" charset="0"/>
                <a:cs typeface="Arial" charset="0"/>
                <a:sym typeface="Arial" charset="0"/>
              </a:rPr>
              <a:t>Road Deaths per Million Population 2005</a:t>
            </a:r>
            <a:endParaRPr lang="en-US" smtClean="0"/>
          </a:p>
        </p:txBody>
      </p:sp>
      <p:graphicFrame>
        <p:nvGraphicFramePr>
          <p:cNvPr id="6146" name="Group 2"/>
          <p:cNvGraphicFramePr>
            <a:graphicFrameLocks noGrp="1"/>
          </p:cNvGraphicFramePr>
          <p:nvPr/>
        </p:nvGraphicFramePr>
        <p:xfrm>
          <a:off x="650875" y="2276475"/>
          <a:ext cx="11703050" cy="7366000"/>
        </p:xfrm>
        <a:graphic>
          <a:graphicData uri="http://schemas.openxmlformats.org/drawingml/2006/table">
            <a:tbl>
              <a:tblPr/>
              <a:tblGrid>
                <a:gridCol w="5851525"/>
                <a:gridCol w="5851525"/>
              </a:tblGrid>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Holland</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40640"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4.6</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40640"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Norway</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4.8</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Sweden</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4.9</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Great Britain</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5.5</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Switzerland</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5.5</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Denmark</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6.1</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Germany</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6.5</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Finland</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7.2</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Northern Ireland</a:t>
                      </a: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rPr>
                        <a:t>7.8</a:t>
                      </a: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736600">
                <a:tc>
                  <a:txBody>
                    <a:bodyPr/>
                    <a:lstStyle/>
                    <a:p>
                      <a:pPr marL="0" marR="0" lvl="0" indent="0" algn="l" defTabSz="1300163" rtl="0" eaLnBrk="1" fontAlgn="base" latinLnBrk="0" hangingPunct="0">
                        <a:lnSpc>
                          <a:spcPct val="100000"/>
                        </a:lnSpc>
                        <a:spcBef>
                          <a:spcPts val="600"/>
                        </a:spcBef>
                        <a:spcAft>
                          <a:spcPct val="0"/>
                        </a:spcAft>
                        <a:buClrTx/>
                        <a:buSzTx/>
                        <a:buFontTx/>
                        <a:buNone/>
                        <a:tabLst/>
                      </a:pPr>
                      <a:r>
                        <a:rPr kumimoji="0" lang="en-US" sz="3900" b="1" i="0" u="none" strike="noStrike" cap="none" normalizeH="0" baseline="0" smtClean="0">
                          <a:ln>
                            <a:noFill/>
                          </a:ln>
                          <a:solidFill>
                            <a:srgbClr val="008000"/>
                          </a:solidFill>
                          <a:effectLst/>
                          <a:latin typeface="Arial" pitchFamily="34" charset="0"/>
                          <a:cs typeface="Arial" pitchFamily="34" charset="0"/>
                          <a:sym typeface="Arial" pitchFamily="34" charset="0"/>
                        </a:rPr>
                        <a:t>Ireland</a:t>
                      </a:r>
                      <a:endParaRPr kumimoji="0" lang="en-US" sz="39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63500" marR="63500" marT="63500" marB="63500" horzOverflow="overflow">
                    <a:lnL w="40640"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4064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ts val="600"/>
                        </a:spcBef>
                        <a:spcAft>
                          <a:spcPct val="0"/>
                        </a:spcAft>
                        <a:buClrTx/>
                        <a:buSzTx/>
                        <a:buFontTx/>
                        <a:buNone/>
                        <a:tabLst/>
                      </a:pPr>
                      <a:r>
                        <a:rPr kumimoji="0" lang="en-US" sz="3900" b="1" i="0" u="none" strike="noStrike" cap="none" normalizeH="0" baseline="0" smtClean="0">
                          <a:ln>
                            <a:noFill/>
                          </a:ln>
                          <a:solidFill>
                            <a:srgbClr val="008000"/>
                          </a:solidFill>
                          <a:effectLst/>
                          <a:latin typeface="Arial" pitchFamily="34" charset="0"/>
                          <a:cs typeface="Arial" pitchFamily="34" charset="0"/>
                          <a:sym typeface="Arial" pitchFamily="34" charset="0"/>
                        </a:rPr>
                        <a:t>9.6</a:t>
                      </a:r>
                      <a:endParaRPr kumimoji="0" lang="en-US" sz="28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horzOverflow="overflow">
                    <a:lnL w="18062" cap="flat" cmpd="sng" algn="ctr">
                      <a:solidFill>
                        <a:srgbClr val="000000"/>
                      </a:solidFill>
                      <a:prstDash val="solid"/>
                      <a:miter lim="0"/>
                      <a:headEnd type="none" w="med" len="med"/>
                      <a:tailEnd type="none" w="med" len="med"/>
                    </a:lnL>
                    <a:lnR w="40640"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4064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bl>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4500" smtClean="0">
                <a:latin typeface="Arial" charset="0"/>
                <a:cs typeface="Arial" charset="0"/>
                <a:sym typeface="Arial" charset="0"/>
              </a:rPr>
              <a:t>Per Capita (age 15+)  Consumption of Alcohol Ireland and OECD countries</a:t>
            </a:r>
            <a:endParaRPr lang="en-US" smtClean="0"/>
          </a:p>
        </p:txBody>
      </p:sp>
      <p:graphicFrame>
        <p:nvGraphicFramePr>
          <p:cNvPr id="22530" name="Object 2"/>
          <p:cNvGraphicFramePr>
            <a:graphicFrameLocks noChangeAspect="1"/>
          </p:cNvGraphicFramePr>
          <p:nvPr/>
        </p:nvGraphicFramePr>
        <p:xfrm>
          <a:off x="552450" y="2459038"/>
          <a:ext cx="14895513" cy="5768975"/>
        </p:xfrm>
        <a:graphic>
          <a:graphicData uri="http://schemas.openxmlformats.org/presentationml/2006/ole">
            <p:oleObj spid="_x0000_s22530" r:id="rId4" imgW="14893819" imgH="5773412" progId="Excel.Chart.8">
              <p:embed/>
            </p:oleObj>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5600" smtClean="0">
                <a:latin typeface="Arial" charset="0"/>
                <a:cs typeface="Arial" charset="0"/>
                <a:sym typeface="Arial" charset="0"/>
              </a:rPr>
              <a:t>Road Safety Strategy 2004-2006</a:t>
            </a:r>
            <a:endParaRPr lang="en-US" smtClean="0"/>
          </a:p>
        </p:txBody>
      </p:sp>
      <p:sp>
        <p:nvSpPr>
          <p:cNvPr id="24578" name="Rectangle 2"/>
          <p:cNvSpPr>
            <a:spLocks noGrp="1" noChangeArrowheads="1"/>
          </p:cNvSpPr>
          <p:nvPr>
            <p:ph type="body" idx="1"/>
          </p:nvPr>
        </p:nvSpPr>
        <p:spPr>
          <a:xfrm>
            <a:off x="649288" y="2274888"/>
            <a:ext cx="11704637" cy="6437312"/>
          </a:xfrm>
        </p:spPr>
        <p:txBody>
          <a:bodyPr lIns="126435" tIns="72248" rIns="126435" bIns="72248" anchor="t"/>
          <a:lstStyle/>
          <a:p>
            <a:pPr marL="193675" indent="-193675" defTabSz="1300163" eaLnBrk="1">
              <a:spcBef>
                <a:spcPts val="700"/>
              </a:spcBef>
              <a:buSzTx/>
              <a:buFontTx/>
              <a:buNone/>
            </a:pPr>
            <a:endParaRPr lang="en-US" sz="4500" smtClean="0">
              <a:latin typeface="Arial" charset="0"/>
              <a:cs typeface="Arial" charset="0"/>
              <a:sym typeface="Arial" charset="0"/>
            </a:endParaRPr>
          </a:p>
          <a:p>
            <a:pPr marL="193675" indent="-193675" defTabSz="1300163" eaLnBrk="1">
              <a:spcBef>
                <a:spcPts val="700"/>
              </a:spcBef>
              <a:buSzTx/>
              <a:buFontTx/>
              <a:buNone/>
            </a:pPr>
            <a:endParaRPr lang="en-US" sz="4500" smtClean="0">
              <a:latin typeface="Arial" charset="0"/>
              <a:cs typeface="Arial" charset="0"/>
              <a:sym typeface="Arial" charset="0"/>
            </a:endParaRPr>
          </a:p>
          <a:p>
            <a:pPr marL="193675" indent="-193675" defTabSz="1300163" eaLnBrk="1">
              <a:spcBef>
                <a:spcPts val="700"/>
              </a:spcBef>
              <a:buClr>
                <a:srgbClr val="000000"/>
              </a:buClr>
              <a:buFont typeface="ArialMT"/>
              <a:buChar char="•"/>
            </a:pPr>
            <a:r>
              <a:rPr lang="en-US" sz="4500" smtClean="0">
                <a:latin typeface="Arial" charset="0"/>
                <a:cs typeface="Arial" charset="0"/>
                <a:sym typeface="Arial" charset="0"/>
              </a:rPr>
              <a:t>“There is no clear measure of the level of intoxicated driving in Ireland”</a:t>
            </a:r>
          </a:p>
          <a:p>
            <a:pPr marL="193675" indent="-193675" defTabSz="1300163" eaLnBrk="1">
              <a:spcBef>
                <a:spcPts val="700"/>
              </a:spcBef>
              <a:buSzTx/>
              <a:buFontTx/>
              <a:buNone/>
            </a:pPr>
            <a:endParaRPr lang="en-US" sz="4500" smtClean="0">
              <a:latin typeface="Arial" charset="0"/>
              <a:cs typeface="Arial" charset="0"/>
              <a:sym typeface="Arial" charset="0"/>
            </a:endParaRPr>
          </a:p>
          <a:p>
            <a:pPr marL="193675" indent="-193675" defTabSz="1300163" eaLnBrk="1">
              <a:spcBef>
                <a:spcPts val="700"/>
              </a:spcBef>
              <a:buClr>
                <a:srgbClr val="000000"/>
              </a:buClr>
              <a:buFont typeface="ArialMT"/>
              <a:buChar char="•"/>
            </a:pPr>
            <a:r>
              <a:rPr lang="en-US" sz="4500" smtClean="0">
                <a:latin typeface="Arial" charset="0"/>
                <a:cs typeface="Arial" charset="0"/>
                <a:sym typeface="Arial" charset="0"/>
              </a:rPr>
              <a:t>Crashes between 9PM and 3 AM used as a substitute measure</a:t>
            </a:r>
            <a:endParaRPr lang="en-US"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image.png"/>
          <p:cNvPicPr>
            <a:picLocks noChangeAspect="1"/>
          </p:cNvPicPr>
          <p:nvPr/>
        </p:nvPicPr>
        <p:blipFill>
          <a:blip r:embed="rId3"/>
          <a:srcRect/>
          <a:stretch>
            <a:fillRect/>
          </a:stretch>
        </p:blipFill>
        <p:spPr bwMode="auto">
          <a:xfrm>
            <a:off x="561975" y="2625725"/>
            <a:ext cx="12442825" cy="4713288"/>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649288" y="390525"/>
            <a:ext cx="11704637" cy="1625600"/>
          </a:xfrm>
        </p:spPr>
        <p:txBody>
          <a:bodyPr lIns="126435" tIns="72248" rIns="126435" bIns="72248"/>
          <a:lstStyle/>
          <a:p>
            <a:pPr defTabSz="1300163" eaLnBrk="1"/>
            <a:r>
              <a:rPr lang="en-US" sz="5100" smtClean="0">
                <a:latin typeface="Arial" charset="0"/>
                <a:cs typeface="Arial" charset="0"/>
                <a:sym typeface="Arial" charset="0"/>
              </a:rPr>
              <a:t>Labour Party Transport Spokeswoman Roisin Shorthall TD 2005</a:t>
            </a:r>
            <a:endParaRPr lang="en-US" smtClean="0"/>
          </a:p>
        </p:txBody>
      </p:sp>
      <p:sp>
        <p:nvSpPr>
          <p:cNvPr id="28674" name="Rectangle 2"/>
          <p:cNvSpPr>
            <a:spLocks noGrp="1" noChangeArrowheads="1"/>
          </p:cNvSpPr>
          <p:nvPr>
            <p:ph type="body" idx="1"/>
          </p:nvPr>
        </p:nvSpPr>
        <p:spPr>
          <a:xfrm>
            <a:off x="649288" y="2274888"/>
            <a:ext cx="11704637" cy="6437312"/>
          </a:xfrm>
        </p:spPr>
        <p:txBody>
          <a:bodyPr lIns="126435" tIns="72248" rIns="126435" bIns="72248" anchor="t"/>
          <a:lstStyle/>
          <a:p>
            <a:pPr marL="212725" indent="-212725" defTabSz="1300163" eaLnBrk="1">
              <a:spcBef>
                <a:spcPts val="700"/>
              </a:spcBef>
              <a:buSzTx/>
              <a:buFontTx/>
              <a:buNone/>
            </a:pPr>
            <a:endParaRPr lang="en-US" sz="3900" smtClean="0">
              <a:latin typeface="Arial" charset="0"/>
              <a:cs typeface="Arial" charset="0"/>
              <a:sym typeface="Arial" charset="0"/>
            </a:endParaRPr>
          </a:p>
          <a:p>
            <a:pPr marL="212725" indent="-212725" defTabSz="1300163" eaLnBrk="1">
              <a:spcBef>
                <a:spcPts val="700"/>
              </a:spcBef>
              <a:buClr>
                <a:srgbClr val="000000"/>
              </a:buClr>
              <a:buFont typeface="ArialMT"/>
              <a:buChar char="•"/>
            </a:pPr>
            <a:r>
              <a:rPr lang="en-US" sz="3900" smtClean="0">
                <a:latin typeface="Arial" charset="0"/>
                <a:cs typeface="Arial" charset="0"/>
                <a:sym typeface="Arial" charset="0"/>
              </a:rPr>
              <a:t>“You can’t blame people for being cynical for the Government’s failure to act on this, because of the fact there are so many publicans in the Dail and because of the close ties in particular between Fianna Fáil and publicans.” </a:t>
            </a:r>
            <a:endParaRPr lang="en-US"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image.png"/>
          <p:cNvPicPr>
            <a:picLocks noChangeAspect="1"/>
          </p:cNvPicPr>
          <p:nvPr/>
        </p:nvPicPr>
        <p:blipFill>
          <a:blip r:embed="rId3"/>
          <a:srcRect/>
          <a:stretch>
            <a:fillRect/>
          </a:stretch>
        </p:blipFill>
        <p:spPr bwMode="auto">
          <a:xfrm>
            <a:off x="868363" y="671513"/>
            <a:ext cx="11674475" cy="8713787"/>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13230</TotalTime>
  <Words>575</Words>
  <Application>Microsoft Office PowerPoint</Application>
  <PresentationFormat>Custom</PresentationFormat>
  <Paragraphs>160</Paragraphs>
  <Slides>32</Slides>
  <Notes>32</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Helvetica Light</vt:lpstr>
      <vt:lpstr>Arial</vt:lpstr>
      <vt:lpstr>Noteworthy Bold</vt:lpstr>
      <vt:lpstr>ArialMT</vt:lpstr>
      <vt:lpstr>Office Theme</vt:lpstr>
      <vt:lpstr>Microsoft Excel Chart</vt:lpstr>
      <vt:lpstr>Evidence Based Policy Works It is Worth Fighting For  </vt:lpstr>
      <vt:lpstr>This Presentation</vt:lpstr>
      <vt:lpstr>Slide 3</vt:lpstr>
      <vt:lpstr>Road Deaths per Million Population 2005</vt:lpstr>
      <vt:lpstr>Per Capita (age 15+)  Consumption of Alcohol Ireland and OECD countries</vt:lpstr>
      <vt:lpstr>Road Safety Strategy 2004-2006</vt:lpstr>
      <vt:lpstr>Slide 7</vt:lpstr>
      <vt:lpstr>Labour Party Transport Spokeswoman Roisin Shorthall TD 2005</vt:lpstr>
      <vt:lpstr>Slide 9</vt:lpstr>
      <vt:lpstr>Random Breath Testing  </vt:lpstr>
      <vt:lpstr>Drink Driving Convictions</vt:lpstr>
      <vt:lpstr>Mr Eddie Shaw, Chairman of the National Safety Council 23rd November 2005 </vt:lpstr>
      <vt:lpstr>Slide 13</vt:lpstr>
      <vt:lpstr>Slide 14</vt:lpstr>
      <vt:lpstr>Important factors in getting RBT implemented</vt:lpstr>
      <vt:lpstr>Slide 16</vt:lpstr>
      <vt:lpstr>Components of Model</vt:lpstr>
      <vt:lpstr>Provide Strategic Leadership</vt:lpstr>
      <vt:lpstr>Core Activities</vt:lpstr>
      <vt:lpstr>Support Activities</vt:lpstr>
      <vt:lpstr>Slide 21</vt:lpstr>
      <vt:lpstr>Support Activities</vt:lpstr>
      <vt:lpstr>Alcohol Action Ireland Survey 2005</vt:lpstr>
      <vt:lpstr>Drink Driving</vt:lpstr>
      <vt:lpstr>Support Activities</vt:lpstr>
      <vt:lpstr>Slide 26</vt:lpstr>
      <vt:lpstr>Slide 27</vt:lpstr>
      <vt:lpstr>Deaths on Irish Roads 1961-2011</vt:lpstr>
      <vt:lpstr>Deaths on Irish Roads 1961-2011</vt:lpstr>
      <vt:lpstr>Deaths on Irish Roads 1961-2011</vt:lpstr>
      <vt:lpstr>RBT effective because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Traffic Crashes – Implementation of a Drink Driving Strategy.</dc:title>
  <dc:creator>Declan</dc:creator>
  <cp:lastModifiedBy>Andy</cp:lastModifiedBy>
  <cp:revision>116</cp:revision>
  <dcterms:modified xsi:type="dcterms:W3CDTF">2012-11-13T21:56:37Z</dcterms:modified>
</cp:coreProperties>
</file>